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8"/>
  </p:notesMasterIdLst>
  <p:sldIdLst>
    <p:sldId id="1719" r:id="rId3"/>
    <p:sldId id="6211" r:id="rId4"/>
    <p:sldId id="4038" r:id="rId5"/>
    <p:sldId id="1866" r:id="rId6"/>
    <p:sldId id="6296" r:id="rId7"/>
    <p:sldId id="2076136825" r:id="rId8"/>
    <p:sldId id="6283" r:id="rId9"/>
    <p:sldId id="6128" r:id="rId10"/>
    <p:sldId id="10560" r:id="rId11"/>
    <p:sldId id="10542" r:id="rId12"/>
    <p:sldId id="10543" r:id="rId13"/>
    <p:sldId id="10574" r:id="rId14"/>
    <p:sldId id="2076136826" r:id="rId15"/>
    <p:sldId id="6142" r:id="rId16"/>
    <p:sldId id="11654" r:id="rId17"/>
    <p:sldId id="10411" r:id="rId18"/>
    <p:sldId id="289" r:id="rId19"/>
    <p:sldId id="290" r:id="rId20"/>
    <p:sldId id="2076137801" r:id="rId21"/>
    <p:sldId id="292" r:id="rId22"/>
    <p:sldId id="11647" r:id="rId23"/>
    <p:sldId id="2076137802" r:id="rId24"/>
    <p:sldId id="11610" r:id="rId25"/>
    <p:sldId id="2076137814" r:id="rId26"/>
    <p:sldId id="2076137792" r:id="rId27"/>
    <p:sldId id="10531" r:id="rId28"/>
    <p:sldId id="10575" r:id="rId29"/>
    <p:sldId id="10576" r:id="rId30"/>
    <p:sldId id="1678" r:id="rId31"/>
    <p:sldId id="1666" r:id="rId32"/>
    <p:sldId id="1681" r:id="rId33"/>
    <p:sldId id="2076137790" r:id="rId34"/>
    <p:sldId id="10577" r:id="rId35"/>
    <p:sldId id="10578" r:id="rId36"/>
    <p:sldId id="10579" r:id="rId37"/>
    <p:sldId id="10590" r:id="rId38"/>
    <p:sldId id="10592" r:id="rId39"/>
    <p:sldId id="10591" r:id="rId40"/>
    <p:sldId id="1672" r:id="rId41"/>
    <p:sldId id="2076136852" r:id="rId42"/>
    <p:sldId id="2076137794" r:id="rId43"/>
    <p:sldId id="1659" r:id="rId44"/>
    <p:sldId id="6149" r:id="rId45"/>
    <p:sldId id="6155" r:id="rId46"/>
    <p:sldId id="6156" r:id="rId47"/>
    <p:sldId id="10580" r:id="rId48"/>
    <p:sldId id="10581" r:id="rId49"/>
    <p:sldId id="10582" r:id="rId50"/>
    <p:sldId id="10587" r:id="rId51"/>
    <p:sldId id="10589" r:id="rId52"/>
    <p:sldId id="10588" r:id="rId53"/>
    <p:sldId id="10593" r:id="rId54"/>
    <p:sldId id="10595" r:id="rId55"/>
    <p:sldId id="10594" r:id="rId56"/>
    <p:sldId id="10584" r:id="rId57"/>
    <p:sldId id="10586" r:id="rId58"/>
    <p:sldId id="10585" r:id="rId59"/>
    <p:sldId id="2076137815" r:id="rId60"/>
    <p:sldId id="2076137817" r:id="rId61"/>
    <p:sldId id="2076137818" r:id="rId62"/>
    <p:sldId id="2076137819" r:id="rId63"/>
    <p:sldId id="2076137820" r:id="rId64"/>
    <p:sldId id="2076137821" r:id="rId65"/>
    <p:sldId id="2076137816" r:id="rId66"/>
    <p:sldId id="207613780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43AB0-1B1C-4BC6-A28C-72BA46D84D4A}" type="datetimeFigureOut">
              <a:rPr lang="en-GB" smtClean="0"/>
              <a:t>20/08/2022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FE932-5B0B-40EB-B779-6ED572501915}" type="slidenum">
              <a:rPr lang="en-GB" smtClean="0"/>
              <a:t>‹#›</a:t>
            </a:fld>
            <a:endParaRPr lang="en-GB"/>
          </a:p>
        </p:txBody>
      </p:sp>
    </p:spTree>
    <p:extLst>
      <p:ext uri="{BB962C8B-B14F-4D97-AF65-F5344CB8AC3E}">
        <p14:creationId xmlns:p14="http://schemas.microsoft.com/office/powerpoint/2010/main" val="3911458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jenkinsblogs.com/2019/10/30/create-custom-microsoft-teams-messaging-extensions-using-nodej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a:t>
            </a:r>
            <a:r>
              <a:rPr lang="en-US" baseline="0" dirty="0"/>
              <a:t> title slide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10</a:t>
            </a:fld>
            <a:endParaRPr lang="en-US"/>
          </a:p>
        </p:txBody>
      </p:sp>
    </p:spTree>
    <p:extLst>
      <p:ext uri="{BB962C8B-B14F-4D97-AF65-F5344CB8AC3E}">
        <p14:creationId xmlns:p14="http://schemas.microsoft.com/office/powerpoint/2010/main" val="160292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24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8/20/2022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24330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Most of you came to this conference because you have real customers that have data in Microsoft Services. Microsoft Graph is the way to access that data. </a:t>
            </a:r>
          </a:p>
          <a:p>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8/20/2022 9:32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809790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44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541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874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556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78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507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[This is an animated slide. Please show it in presentation mode]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[COMMUNICATE]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First, Microsoft Teams solves for the </a:t>
            </a:r>
            <a:r>
              <a:rPr lang="en-US" sz="900" b="1" kern="1200">
                <a:solidFill>
                  <a:schemeClr val="tx1"/>
                </a:solidFill>
                <a:effectLst/>
                <a:latin typeface="Segoe UI Light" pitchFamily="34" charset="0"/>
                <a:ea typeface="+mn-ea"/>
                <a:cs typeface="+mn-cs"/>
              </a:rPr>
              <a:t>communication needs </a:t>
            </a:r>
            <a:r>
              <a:rPr lang="en-US" sz="900" kern="1200">
                <a:solidFill>
                  <a:schemeClr val="tx1"/>
                </a:solidFill>
                <a:effectLst/>
                <a:latin typeface="Segoe UI Light" pitchFamily="34" charset="0"/>
                <a:ea typeface="+mn-ea"/>
                <a:cs typeface="+mn-cs"/>
              </a:rPr>
              <a:t>of a diverse workforce.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Since preview, Microsoft Teams has evolved to a complete  meetings and calling solution, incl. chat, voice and video, as </a:t>
            </a:r>
            <a:r>
              <a:rPr lang="en-US" sz="900" b="0" i="0" u="none" strike="noStrike" kern="1200">
                <a:solidFill>
                  <a:schemeClr val="tx1"/>
                </a:solidFill>
                <a:effectLst/>
                <a:latin typeface="Segoe UI Light" pitchFamily="34" charset="0"/>
                <a:ea typeface="+mn-ea"/>
                <a:cs typeface="+mn-cs"/>
              </a:rPr>
              <a:t>we have completed our roadmap for bringing Skype for Business Online features and functionality into Teams. </a:t>
            </a:r>
            <a:r>
              <a:rPr lang="en-US" sz="900" kern="120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[COLLABORATE]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When it comes to </a:t>
            </a:r>
            <a:r>
              <a:rPr lang="en-US" sz="900" b="1" kern="1200">
                <a:solidFill>
                  <a:schemeClr val="tx1"/>
                </a:solidFill>
                <a:effectLst/>
                <a:latin typeface="Segoe UI Light" pitchFamily="34" charset="0"/>
                <a:ea typeface="+mn-ea"/>
                <a:cs typeface="+mn-cs"/>
              </a:rPr>
              <a:t>collaboration</a:t>
            </a:r>
            <a:r>
              <a:rPr lang="en-US" sz="900" kern="120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avoid email attachments and having to search for the latest version of a document. Teams brings all the Office 365 services together – so that you can easily share and co-author files.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[CUSTOMIZE]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be the hub for all the services and tools your teams use on a day to day basis. So, you can </a:t>
            </a:r>
            <a:r>
              <a:rPr lang="en-US" sz="900" b="1" kern="1200">
                <a:solidFill>
                  <a:schemeClr val="tx1"/>
                </a:solidFill>
                <a:effectLst/>
                <a:latin typeface="Segoe UI Light" pitchFamily="34" charset="0"/>
                <a:ea typeface="+mn-ea"/>
                <a:cs typeface="+mn-cs"/>
              </a:rPr>
              <a:t>customize</a:t>
            </a:r>
            <a:r>
              <a:rPr lang="en-US" sz="900" kern="120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Trello&gt;. We have also created an </a:t>
            </a:r>
            <a:r>
              <a:rPr lang="en-US" sz="900" b="1" kern="1200">
                <a:solidFill>
                  <a:schemeClr val="tx1"/>
                </a:solidFill>
                <a:effectLst/>
                <a:latin typeface="Segoe UI Light" pitchFamily="34" charset="0"/>
                <a:ea typeface="+mn-ea"/>
                <a:cs typeface="+mn-cs"/>
              </a:rPr>
              <a:t>extensible platform</a:t>
            </a:r>
            <a:r>
              <a:rPr lang="en-US" sz="900" kern="1200">
                <a:solidFill>
                  <a:schemeClr val="tx1"/>
                </a:solidFill>
                <a:effectLst/>
                <a:latin typeface="Segoe UI Light" pitchFamily="34" charset="0"/>
                <a:ea typeface="+mn-ea"/>
                <a:cs typeface="+mn-cs"/>
              </a:rPr>
              <a:t>, to enable building apps and to integrate with business processes.</a:t>
            </a:r>
          </a:p>
          <a:p>
            <a:r>
              <a:rPr lang="en-US" sz="900" kern="1200">
                <a:solidFill>
                  <a:schemeClr val="tx1"/>
                </a:solidFill>
                <a:effectLst/>
                <a:latin typeface="Segoe UI Light" pitchFamily="34" charset="0"/>
                <a:ea typeface="+mn-ea"/>
                <a:cs typeface="+mn-cs"/>
              </a:rPr>
              <a:t>And for Firstline workers, Teams provides an additional set of capabilities including schedule management.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[WORK WITH CONFIDENCE]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a:solidFill>
                <a:schemeClr val="tx1"/>
              </a:solidFill>
              <a:effectLst/>
              <a:latin typeface="Segoe UI Light" pitchFamily="34" charset="0"/>
              <a:ea typeface="+mn-ea"/>
              <a:cs typeface="+mn-cs"/>
            </a:endParaRPr>
          </a:p>
          <a:p>
            <a:endParaRPr lang="en-US" sz="900"/>
          </a:p>
          <a:p>
            <a:r>
              <a:rPr lang="en-US" sz="900" kern="1200">
                <a:solidFill>
                  <a:schemeClr val="tx1"/>
                </a:solidFill>
                <a:effectLst/>
                <a:latin typeface="+mn-lt"/>
                <a:ea typeface="+mn-ea"/>
                <a:cs typeface="+mn-cs"/>
              </a:rPr>
              <a:t>------</a:t>
            </a:r>
          </a:p>
          <a:p>
            <a:r>
              <a:rPr lang="en-US" sz="900" kern="1200">
                <a:solidFill>
                  <a:schemeClr val="tx1"/>
                </a:solidFill>
                <a:effectLst/>
                <a:latin typeface="+mn-lt"/>
                <a:ea typeface="+mn-ea"/>
                <a:cs typeface="+mn-cs"/>
              </a:rPr>
              <a:t>And that product is Microsoft Teams. </a:t>
            </a:r>
          </a:p>
          <a:p>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And back to that Satya quote we shared earlier about Microsoft as a platform company,</a:t>
            </a:r>
          </a:p>
          <a:p>
            <a:r>
              <a:rPr lang="en-US" sz="900" kern="1200">
                <a:solidFill>
                  <a:schemeClr val="tx1"/>
                </a:solidFill>
                <a:effectLst/>
                <a:latin typeface="+mn-lt"/>
                <a:ea typeface="+mn-ea"/>
                <a:cs typeface="+mn-cs"/>
              </a:rPr>
              <a:t>Core to the value of Teams is also the platform that it’s built upon.</a:t>
            </a:r>
          </a:p>
          <a:p>
            <a:r>
              <a:rPr lang="en-US" sz="900" kern="1200">
                <a:solidFill>
                  <a:schemeClr val="tx1"/>
                </a:solidFill>
                <a:effectLst/>
                <a:latin typeface="+mn-lt"/>
                <a:ea typeface="+mn-ea"/>
                <a:cs typeface="+mn-cs"/>
              </a:rPr>
              <a:t>(click slide to build)</a:t>
            </a:r>
          </a:p>
          <a:p>
            <a:r>
              <a:rPr lang="en-US" sz="900" kern="1200">
                <a:solidFill>
                  <a:schemeClr val="tx1"/>
                </a:solidFill>
                <a:effectLst/>
                <a:latin typeface="+mn-lt"/>
                <a:ea typeface="+mn-ea"/>
                <a:cs typeface="+mn-cs"/>
              </a:rPr>
              <a:t>which enables you to customize &amp; extend your experience. </a:t>
            </a:r>
          </a:p>
          <a:p>
            <a:r>
              <a:rPr lang="en-US" sz="900" kern="1200">
                <a:solidFill>
                  <a:schemeClr val="tx1"/>
                </a:solidFill>
                <a:effectLst/>
                <a:latin typeface="+mn-lt"/>
                <a:ea typeface="+mn-ea"/>
                <a:cs typeface="+mn-cs"/>
              </a:rPr>
              <a:t>Today, we will discuss how to unleash the real power of Teams to and create experiences </a:t>
            </a:r>
          </a:p>
          <a:p>
            <a:r>
              <a:rPr lang="en-US" sz="900" kern="1200">
                <a:solidFill>
                  <a:schemeClr val="tx1"/>
                </a:solidFill>
                <a:effectLst/>
                <a:latin typeface="+mn-lt"/>
                <a:ea typeface="+mn-ea"/>
                <a:cs typeface="+mn-cs"/>
              </a:rPr>
              <a:t>that help solve the communication challenges we mentioned earlier, </a:t>
            </a:r>
          </a:p>
          <a:p>
            <a:r>
              <a:rPr lang="en-US" sz="900" kern="1200">
                <a:solidFill>
                  <a:schemeClr val="tx1"/>
                </a:solidFill>
                <a:effectLst/>
                <a:latin typeface="+mn-lt"/>
                <a:ea typeface="+mn-ea"/>
                <a:cs typeface="+mn-cs"/>
              </a:rPr>
              <a:t>and deliver experiences that most organizations have only dreamt about. </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Now, why is a platform important? Because while every team is unique, </a:t>
            </a:r>
          </a:p>
          <a:p>
            <a:r>
              <a:rPr lang="en-US" sz="900" kern="1200">
                <a:solidFill>
                  <a:schemeClr val="tx1"/>
                </a:solidFill>
                <a:effectLst/>
                <a:latin typeface="+mn-lt"/>
                <a:ea typeface="+mn-ea"/>
                <a:cs typeface="+mn-cs"/>
              </a:rPr>
              <a:t>one thing that is consistent is that every team will need a variety of apps and tools to get their work done. </a:t>
            </a:r>
          </a:p>
          <a:p>
            <a:r>
              <a:rPr lang="en-US" sz="900" kern="1200">
                <a:solidFill>
                  <a:schemeClr val="tx1"/>
                </a:solidFill>
                <a:effectLst/>
                <a:latin typeface="+mn-lt"/>
                <a:ea typeface="+mn-ea"/>
                <a:cs typeface="+mn-cs"/>
              </a:rPr>
              <a:t>Since there is no such thing as a universal tool for work, the extensibility of the Teams platform </a:t>
            </a:r>
          </a:p>
          <a:p>
            <a:r>
              <a:rPr lang="en-US" sz="900" kern="1200">
                <a:solidFill>
                  <a:schemeClr val="tx1"/>
                </a:solidFill>
                <a:effectLst/>
                <a:latin typeface="+mn-lt"/>
                <a:ea typeface="+mn-ea"/>
                <a:cs typeface="+mn-cs"/>
              </a:rPr>
              <a:t>delivers a universal hub for teamwork to infuse all those tools, together.</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Let us show you what we mean by infusing your tools, together.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976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132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seen today how Building Teams apps is really about leverage all the experience that you as a developer have, and bringing it into a single unified platform. Bots, cards, sites, and more.</a:t>
            </a:r>
          </a:p>
          <a:p>
            <a:endParaRPr lang="en-US" dirty="0"/>
          </a:p>
          <a:p>
            <a:r>
              <a:rPr lang="en-US" dirty="0"/>
              <a:t>Whether you’re an ISV, an internal developer, or a developer just getting into this space, start developing for Teams today!</a:t>
            </a:r>
          </a:p>
        </p:txBody>
      </p:sp>
      <p:sp>
        <p:nvSpPr>
          <p:cNvPr id="4" name="Slide Number Placeholder 3"/>
          <p:cNvSpPr>
            <a:spLocks noGrp="1"/>
          </p:cNvSpPr>
          <p:nvPr>
            <p:ph type="sldNum" sz="quarter" idx="5"/>
          </p:nvPr>
        </p:nvSpPr>
        <p:spPr/>
        <p:txBody>
          <a:bodyPr/>
          <a:lstStyle/>
          <a:p>
            <a:fld id="{6EEB8F9C-470E-4439-A620-ED6893BACFC3}" type="slidenum">
              <a:rPr lang="en-US" smtClean="0"/>
              <a:t>23</a:t>
            </a:fld>
            <a:endParaRPr lang="en-US"/>
          </a:p>
        </p:txBody>
      </p:sp>
    </p:spTree>
    <p:extLst>
      <p:ext uri="{BB962C8B-B14F-4D97-AF65-F5344CB8AC3E}">
        <p14:creationId xmlns:p14="http://schemas.microsoft.com/office/powerpoint/2010/main" val="2556152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http://jenkinsblogs.com/2019/10/30/create-custom-microsoft-teams-messaging-extensions-using-nodejs/</a:t>
            </a:r>
            <a:endParaRPr lang="en-GB" dirty="0"/>
          </a:p>
        </p:txBody>
      </p:sp>
      <p:sp>
        <p:nvSpPr>
          <p:cNvPr id="4" name="Slide Number Placeholder 3"/>
          <p:cNvSpPr>
            <a:spLocks noGrp="1"/>
          </p:cNvSpPr>
          <p:nvPr>
            <p:ph type="sldNum" sz="quarter" idx="5"/>
          </p:nvPr>
        </p:nvSpPr>
        <p:spPr/>
        <p:txBody>
          <a:bodyPr/>
          <a:lstStyle/>
          <a:p>
            <a:fld id="{117E5A9C-BE77-4168-A7E6-2DDCEC9A0691}" type="slidenum">
              <a:rPr lang="en-GB" smtClean="0"/>
              <a:t>24</a:t>
            </a:fld>
            <a:endParaRPr lang="en-GB"/>
          </a:p>
        </p:txBody>
      </p:sp>
    </p:spTree>
    <p:extLst>
      <p:ext uri="{BB962C8B-B14F-4D97-AF65-F5344CB8AC3E}">
        <p14:creationId xmlns:p14="http://schemas.microsoft.com/office/powerpoint/2010/main" val="109966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8680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26</a:t>
            </a:fld>
            <a:endParaRPr lang="en-US"/>
          </a:p>
        </p:txBody>
      </p:sp>
    </p:spTree>
    <p:extLst>
      <p:ext uri="{BB962C8B-B14F-4D97-AF65-F5344CB8AC3E}">
        <p14:creationId xmlns:p14="http://schemas.microsoft.com/office/powerpoint/2010/main" val="1335300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27</a:t>
            </a:fld>
            <a:endParaRPr lang="en-US"/>
          </a:p>
        </p:txBody>
      </p:sp>
    </p:spTree>
    <p:extLst>
      <p:ext uri="{BB962C8B-B14F-4D97-AF65-F5344CB8AC3E}">
        <p14:creationId xmlns:p14="http://schemas.microsoft.com/office/powerpoint/2010/main" val="4237579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28</a:t>
            </a:fld>
            <a:endParaRPr lang="en-US"/>
          </a:p>
        </p:txBody>
      </p:sp>
    </p:spTree>
    <p:extLst>
      <p:ext uri="{BB962C8B-B14F-4D97-AF65-F5344CB8AC3E}">
        <p14:creationId xmlns:p14="http://schemas.microsoft.com/office/powerpoint/2010/main" val="2949309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90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1750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seamless tab experience, perform provisioning and authorization on configuration page when possible.</a:t>
            </a:r>
          </a:p>
          <a:p>
            <a:endParaRPr lang="en-US" dirty="0"/>
          </a:p>
          <a:p>
            <a:r>
              <a:rPr lang="en-US" dirty="0"/>
              <a:t>If context has entity/</a:t>
            </a:r>
            <a:r>
              <a:rPr lang="en-US" dirty="0" err="1"/>
              <a:t>subentity</a:t>
            </a:r>
            <a:r>
              <a:rPr lang="en-US" dirty="0"/>
              <a:t>, then respond to a </a:t>
            </a:r>
            <a:r>
              <a:rPr lang="en-US" dirty="0" err="1"/>
              <a:t>deeplink</a:t>
            </a:r>
            <a:endParaRPr lang="en-US" dirty="0"/>
          </a:p>
          <a:p>
            <a:endParaRPr lang="en-US" dirty="0"/>
          </a:p>
          <a:p>
            <a:r>
              <a:rPr lang="en-US" dirty="0"/>
              <a:t>State storage</a:t>
            </a:r>
            <a:r>
              <a:rPr lang="en-US" baseline="0" dirty="0"/>
              <a:t> is developer’s responsibility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0237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a:solidFill>
                  <a:schemeClr val="bg1"/>
                </a:solidFill>
                <a:effectLst/>
                <a:latin typeface="Segoe UI Light" pitchFamily="34" charset="0"/>
                <a:ea typeface="+mn-ea"/>
                <a:cs typeface="+mn-cs"/>
              </a:rPr>
              <a:t>Talk track</a:t>
            </a:r>
            <a:r>
              <a:rPr lang="en-US" sz="900" b="0" u="none" kern="1200" dirty="0">
                <a:solidFill>
                  <a:schemeClr val="bg1"/>
                </a:solidFill>
                <a:effectLst/>
                <a:latin typeface="Segoe UI Light" pitchFamily="34" charset="0"/>
                <a:ea typeface="+mn-ea"/>
                <a:cs typeface="+mn-cs"/>
              </a:rPr>
              <a:t>:</a:t>
            </a:r>
            <a:br>
              <a:rPr lang="en-US" sz="900" kern="1200" dirty="0">
                <a:solidFill>
                  <a:schemeClr val="bg1"/>
                </a:solidFill>
                <a:effectLst/>
                <a:latin typeface="Segoe UI Light" pitchFamily="34" charset="0"/>
                <a:ea typeface="+mn-ea"/>
                <a:cs typeface="+mn-cs"/>
              </a:rPr>
            </a:br>
            <a:r>
              <a:rPr lang="en-US" sz="900" kern="1200" dirty="0">
                <a:solidFill>
                  <a:schemeClr val="bg1"/>
                </a:solidFill>
                <a:effectLst/>
                <a:latin typeface="Segoe UI Light" pitchFamily="34" charset="0"/>
                <a:ea typeface="+mn-ea"/>
                <a:cs typeface="+mn-cs"/>
              </a:rPr>
              <a:t>And core to </a:t>
            </a:r>
            <a:r>
              <a:rPr lang="en-US" sz="900" b="1" i="1" kern="1200" dirty="0">
                <a:solidFill>
                  <a:schemeClr val="bg1"/>
                </a:solidFill>
                <a:effectLst/>
                <a:latin typeface="Segoe UI Light" pitchFamily="34" charset="0"/>
                <a:ea typeface="+mn-ea"/>
                <a:cs typeface="+mn-cs"/>
              </a:rPr>
              <a:t>that</a:t>
            </a:r>
            <a:r>
              <a:rPr lang="en-US" sz="900" b="0" i="0" kern="1200" dirty="0">
                <a:solidFill>
                  <a:schemeClr val="bg1"/>
                </a:solidFill>
                <a:effectLst/>
                <a:latin typeface="Segoe UI Light" pitchFamily="34" charset="0"/>
                <a:ea typeface="+mn-ea"/>
                <a:cs typeface="+mn-cs"/>
              </a:rPr>
              <a:t> are the investments we’ve made in the </a:t>
            </a:r>
            <a:r>
              <a:rPr lang="en-US" sz="900" dirty="0">
                <a:solidFill>
                  <a:schemeClr val="bg1"/>
                </a:solidFill>
              </a:rPr>
              <a:t>Teams Platform, allowing users &amp; developers alike to customize and build on Teams, in order to deliver experiences that your people &amp; customers LOVE. </a:t>
            </a:r>
          </a:p>
          <a:p>
            <a:r>
              <a:rPr lang="en-US" sz="900" dirty="0">
                <a:solidFill>
                  <a:schemeClr val="bg1"/>
                </a:solidFill>
              </a:rPr>
              <a:t>And when it comes to the platform and the value that our customers are seeing from it, we are seeing three distinct categories emerging: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dirty="0">
                <a:solidFill>
                  <a:schemeClr val="bg1"/>
                </a:solidFill>
                <a:effectLst/>
                <a:latin typeface="Segoe UI Light" pitchFamily="34" charset="0"/>
                <a:ea typeface="+mn-ea"/>
                <a:cs typeface="+mn-cs"/>
              </a:rPr>
              <a:t>Gain context without switching context</a:t>
            </a:r>
            <a:r>
              <a:rPr lang="en-US" sz="900" b="0" u="none" kern="1200" dirty="0">
                <a:solidFill>
                  <a:schemeClr val="bg1"/>
                </a:solidFill>
                <a:effectLst/>
                <a:latin typeface="Segoe UI Light" pitchFamily="34" charset="0"/>
                <a:ea typeface="+mn-ea"/>
                <a:cs typeface="+mn-cs"/>
              </a:rPr>
              <a:t>: </a:t>
            </a:r>
            <a:r>
              <a:rPr lang="en-US" sz="900" dirty="0"/>
              <a:t>Teams pillar of integration (the single hub for Office) but also the ability to simply curate your experience so you reduce the information overload you get every day and focus on the content that's most relevant to you to get your job done, better. INFUSION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dirty="0">
                <a:solidFill>
                  <a:schemeClr val="bg1"/>
                </a:solidFill>
                <a:effectLst/>
                <a:latin typeface="Segoe UI Light" pitchFamily="34" charset="0"/>
                <a:ea typeface="+mn-ea"/>
                <a:cs typeface="+mn-cs"/>
              </a:rPr>
              <a:t>Meet Your people where they are</a:t>
            </a:r>
            <a:r>
              <a:rPr lang="en-US" sz="900" b="1" u="none" kern="1200" dirty="0">
                <a:solidFill>
                  <a:schemeClr val="bg1"/>
                </a:solidFill>
                <a:effectLst/>
                <a:latin typeface="Segoe UI Light" pitchFamily="34" charset="0"/>
                <a:ea typeface="+mn-ea"/>
                <a:cs typeface="+mn-cs"/>
              </a:rPr>
              <a:t>: </a:t>
            </a:r>
            <a:r>
              <a:rPr lang="en-US" sz="900" dirty="0"/>
              <a:t>Bring together all the apps and tools your organization is already using, into one user interface. Guess what, for IT that means better &amp; easier management, reduced security threats, and more time you can spend on valuable, forward-looking projects. For end users, #1 just got even better. (opportunity to share a 3rd party apps slide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a:p>
            <a:r>
              <a:rPr lang="en-US" sz="900" b="1" u="sng" kern="1200" dirty="0">
                <a:solidFill>
                  <a:schemeClr val="bg1"/>
                </a:solidFill>
                <a:effectLst/>
                <a:latin typeface="Segoe UI Light" pitchFamily="34" charset="0"/>
                <a:ea typeface="+mn-ea"/>
                <a:cs typeface="+mn-cs"/>
              </a:rPr>
              <a:t>Tailoring your experience</a:t>
            </a:r>
            <a:r>
              <a:rPr lang="en-US" sz="900" b="0" u="none" kern="1200" dirty="0">
                <a:solidFill>
                  <a:schemeClr val="bg1"/>
                </a:solidFill>
                <a:effectLst/>
                <a:latin typeface="Segoe UI Light" pitchFamily="34" charset="0"/>
                <a:ea typeface="+mn-ea"/>
                <a:cs typeface="+mn-cs"/>
              </a:rPr>
              <a:t>: to me, this delivers superpowers to people through proactive intelligence. </a:t>
            </a:r>
            <a:r>
              <a:rPr lang="en-US" sz="900" dirty="0"/>
              <a:t>This is the core to the extensibility of the Teams platform. Deliver intelligent experiences using our APIs and/or our partner community that:</a:t>
            </a:r>
          </a:p>
          <a:p>
            <a:pPr marL="171450" indent="-171450">
              <a:buFont typeface="Arial" panose="020B0604020202020204" pitchFamily="34" charset="0"/>
              <a:buChar char="•"/>
            </a:pPr>
            <a:r>
              <a:rPr lang="en-US" sz="900" dirty="0"/>
              <a:t>First: make the most difficult and time-wasting tasks at work, easy</a:t>
            </a:r>
          </a:p>
          <a:p>
            <a:pPr marL="171450" indent="-171450">
              <a:buFont typeface="Arial" panose="020B0604020202020204" pitchFamily="34" charset="0"/>
              <a:buChar char="•"/>
            </a:pPr>
            <a:r>
              <a:rPr lang="en-US" sz="900" dirty="0"/>
              <a:t>Thereafter: drive intelligence to your people that allows them to understand how they add more value to the organization, and then deliver it more efficiently &amp;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084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4577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33</a:t>
            </a:fld>
            <a:endParaRPr lang="en-US"/>
          </a:p>
        </p:txBody>
      </p:sp>
    </p:spTree>
    <p:extLst>
      <p:ext uri="{BB962C8B-B14F-4D97-AF65-F5344CB8AC3E}">
        <p14:creationId xmlns:p14="http://schemas.microsoft.com/office/powerpoint/2010/main" val="4235103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34</a:t>
            </a:fld>
            <a:endParaRPr lang="en-US"/>
          </a:p>
        </p:txBody>
      </p:sp>
    </p:spTree>
    <p:extLst>
      <p:ext uri="{BB962C8B-B14F-4D97-AF65-F5344CB8AC3E}">
        <p14:creationId xmlns:p14="http://schemas.microsoft.com/office/powerpoint/2010/main" val="1693085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35</a:t>
            </a:fld>
            <a:endParaRPr lang="en-US"/>
          </a:p>
        </p:txBody>
      </p:sp>
    </p:spTree>
    <p:extLst>
      <p:ext uri="{BB962C8B-B14F-4D97-AF65-F5344CB8AC3E}">
        <p14:creationId xmlns:p14="http://schemas.microsoft.com/office/powerpoint/2010/main" val="2025170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36</a:t>
            </a:fld>
            <a:endParaRPr lang="en-US"/>
          </a:p>
        </p:txBody>
      </p:sp>
    </p:spTree>
    <p:extLst>
      <p:ext uri="{BB962C8B-B14F-4D97-AF65-F5344CB8AC3E}">
        <p14:creationId xmlns:p14="http://schemas.microsoft.com/office/powerpoint/2010/main" val="2735468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37</a:t>
            </a:fld>
            <a:endParaRPr lang="en-US"/>
          </a:p>
        </p:txBody>
      </p:sp>
    </p:spTree>
    <p:extLst>
      <p:ext uri="{BB962C8B-B14F-4D97-AF65-F5344CB8AC3E}">
        <p14:creationId xmlns:p14="http://schemas.microsoft.com/office/powerpoint/2010/main" val="899506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38</a:t>
            </a:fld>
            <a:endParaRPr lang="en-US"/>
          </a:p>
        </p:txBody>
      </p:sp>
    </p:spTree>
    <p:extLst>
      <p:ext uri="{BB962C8B-B14F-4D97-AF65-F5344CB8AC3E}">
        <p14:creationId xmlns:p14="http://schemas.microsoft.com/office/powerpoint/2010/main" val="2372165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commandExtension</a:t>
            </a:r>
            <a:r>
              <a:rPr lang="en-US" dirty="0"/>
              <a:t> is part</a:t>
            </a:r>
            <a:r>
              <a:rPr lang="en-US" baseline="0" dirty="0"/>
              <a:t> of the </a:t>
            </a:r>
            <a:r>
              <a:rPr lang="en-US" baseline="0" dirty="0" err="1"/>
              <a:t>manifest.json</a:t>
            </a:r>
            <a:r>
              <a:rPr lang="en-US" baseline="0" dirty="0"/>
              <a:t> file</a:t>
            </a:r>
          </a:p>
          <a:p>
            <a:r>
              <a:rPr lang="en-US" baseline="0" dirty="0"/>
              <a:t>Scope determines if 1:1 (personal) or channel (team)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594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56853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339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start with a quick overview of the types of apps in Teams.</a:t>
            </a:r>
          </a:p>
          <a:p>
            <a:r>
              <a:rPr lang="en-US"/>
              <a:t>1</a:t>
            </a:r>
            <a:r>
              <a:rPr lang="en-US" baseline="30000"/>
              <a:t>st</a:t>
            </a:r>
            <a:r>
              <a:rPr lang="en-US"/>
              <a:t> Party Apps are those that are published by Microsoft. These are familiar apps like Word, excel powerpoint, and other apps like Bing News, Flows, Dynamics 365 etc.</a:t>
            </a:r>
          </a:p>
          <a:p>
            <a:r>
              <a:rPr lang="en-US"/>
              <a:t>Other apps are published by other 3</a:t>
            </a:r>
            <a:r>
              <a:rPr lang="en-US" baseline="30000"/>
              <a:t>rd</a:t>
            </a:r>
            <a:r>
              <a:rPr lang="en-US"/>
              <a:t> party vendors. You’ll find several of them on the Teams in-app store. </a:t>
            </a:r>
          </a:p>
          <a:p>
            <a:r>
              <a:rPr lang="en-US"/>
              <a:t>&lt;Show the store in the app at this point&gt;</a:t>
            </a:r>
          </a:p>
          <a:p>
            <a:endParaRPr lang="en-US"/>
          </a:p>
          <a:p>
            <a:r>
              <a:rPr lang="en-US" sz="800" b="1"/>
              <a:t>Company Apps:</a:t>
            </a:r>
          </a:p>
          <a:p>
            <a:pPr marL="0" indent="0">
              <a:lnSpc>
                <a:spcPct val="150000"/>
              </a:lnSpc>
              <a:buFont typeface="Arial" panose="020B0604020202020204" pitchFamily="34" charset="0"/>
              <a:buNone/>
            </a:pPr>
            <a:r>
              <a:rPr lang="en-US" sz="800">
                <a:solidFill>
                  <a:srgbClr val="2F2F2F"/>
                </a:solidFill>
                <a:latin typeface="Segoe UI" panose="020B0502040204020203" pitchFamily="34" charset="0"/>
                <a:cs typeface="Segoe UI" panose="020B0502040204020203" pitchFamily="34" charset="0"/>
              </a:rPr>
              <a:t>The Microsoft Teams Company App Catalog lets you distribute your line-of-business applications that were built specifically for your organization and that you rely on to complete critical business functions to your users.</a:t>
            </a:r>
            <a:endParaRPr lang="en-US"/>
          </a:p>
          <a:p>
            <a:r>
              <a:rPr lang="en-US"/>
              <a:t>Custom apps are apps that are specific to your organization, built and used specifically for users in your organization. Here’s where you’ll find apps that are specific to Microsoft as a company. These apps have been published by the global admins over at the Microsoft IT department</a:t>
            </a:r>
          </a:p>
          <a:p>
            <a:r>
              <a:rPr lang="en-US"/>
              <a:t>&lt;Show the Microsoft apps in the Teams app store?</a:t>
            </a:r>
          </a:p>
          <a:p>
            <a:endParaRPr lang="en-US"/>
          </a:p>
          <a:p>
            <a:r>
              <a:rPr lang="en-US"/>
              <a:t>With every IT Professional’s focus on security and privacy for cloud or SaaS apps, what controls are we providing organization admins to allow or block these apps? How do admins disable company specific apps if they find issues or bugs with them?</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6216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193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5890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5953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46</a:t>
            </a:fld>
            <a:endParaRPr lang="en-US"/>
          </a:p>
        </p:txBody>
      </p:sp>
    </p:spTree>
    <p:extLst>
      <p:ext uri="{BB962C8B-B14F-4D97-AF65-F5344CB8AC3E}">
        <p14:creationId xmlns:p14="http://schemas.microsoft.com/office/powerpoint/2010/main" val="772671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47</a:t>
            </a:fld>
            <a:endParaRPr lang="en-US"/>
          </a:p>
        </p:txBody>
      </p:sp>
    </p:spTree>
    <p:extLst>
      <p:ext uri="{BB962C8B-B14F-4D97-AF65-F5344CB8AC3E}">
        <p14:creationId xmlns:p14="http://schemas.microsoft.com/office/powerpoint/2010/main" val="2870574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48</a:t>
            </a:fld>
            <a:endParaRPr lang="en-US"/>
          </a:p>
        </p:txBody>
      </p:sp>
    </p:spTree>
    <p:extLst>
      <p:ext uri="{BB962C8B-B14F-4D97-AF65-F5344CB8AC3E}">
        <p14:creationId xmlns:p14="http://schemas.microsoft.com/office/powerpoint/2010/main" val="5925572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49</a:t>
            </a:fld>
            <a:endParaRPr lang="en-US"/>
          </a:p>
        </p:txBody>
      </p:sp>
    </p:spTree>
    <p:extLst>
      <p:ext uri="{BB962C8B-B14F-4D97-AF65-F5344CB8AC3E}">
        <p14:creationId xmlns:p14="http://schemas.microsoft.com/office/powerpoint/2010/main" val="2140958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50</a:t>
            </a:fld>
            <a:endParaRPr lang="en-US"/>
          </a:p>
        </p:txBody>
      </p:sp>
    </p:spTree>
    <p:extLst>
      <p:ext uri="{BB962C8B-B14F-4D97-AF65-F5344CB8AC3E}">
        <p14:creationId xmlns:p14="http://schemas.microsoft.com/office/powerpoint/2010/main" val="1780080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51</a:t>
            </a:fld>
            <a:endParaRPr lang="en-US"/>
          </a:p>
        </p:txBody>
      </p:sp>
    </p:spTree>
    <p:extLst>
      <p:ext uri="{BB962C8B-B14F-4D97-AF65-F5344CB8AC3E}">
        <p14:creationId xmlns:p14="http://schemas.microsoft.com/office/powerpoint/2010/main" val="1233277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52</a:t>
            </a:fld>
            <a:endParaRPr lang="en-US"/>
          </a:p>
        </p:txBody>
      </p:sp>
    </p:spTree>
    <p:extLst>
      <p:ext uri="{BB962C8B-B14F-4D97-AF65-F5344CB8AC3E}">
        <p14:creationId xmlns:p14="http://schemas.microsoft.com/office/powerpoint/2010/main" val="1152202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No that you understand the basics of what’s possible, let’s get into the details around why you want to build for Teams and where you can start</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82147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53</a:t>
            </a:fld>
            <a:endParaRPr lang="en-US"/>
          </a:p>
        </p:txBody>
      </p:sp>
    </p:spTree>
    <p:extLst>
      <p:ext uri="{BB962C8B-B14F-4D97-AF65-F5344CB8AC3E}">
        <p14:creationId xmlns:p14="http://schemas.microsoft.com/office/powerpoint/2010/main" val="1975543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54</a:t>
            </a:fld>
            <a:endParaRPr lang="en-US"/>
          </a:p>
        </p:txBody>
      </p:sp>
    </p:spTree>
    <p:extLst>
      <p:ext uri="{BB962C8B-B14F-4D97-AF65-F5344CB8AC3E}">
        <p14:creationId xmlns:p14="http://schemas.microsoft.com/office/powerpoint/2010/main" val="2678734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55</a:t>
            </a:fld>
            <a:endParaRPr lang="en-US"/>
          </a:p>
        </p:txBody>
      </p:sp>
    </p:spTree>
    <p:extLst>
      <p:ext uri="{BB962C8B-B14F-4D97-AF65-F5344CB8AC3E}">
        <p14:creationId xmlns:p14="http://schemas.microsoft.com/office/powerpoint/2010/main" val="7379213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56</a:t>
            </a:fld>
            <a:endParaRPr lang="en-US"/>
          </a:p>
        </p:txBody>
      </p:sp>
    </p:spTree>
    <p:extLst>
      <p:ext uri="{BB962C8B-B14F-4D97-AF65-F5344CB8AC3E}">
        <p14:creationId xmlns:p14="http://schemas.microsoft.com/office/powerpoint/2010/main" val="24029867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57</a:t>
            </a:fld>
            <a:endParaRPr lang="en-US"/>
          </a:p>
        </p:txBody>
      </p:sp>
    </p:spTree>
    <p:extLst>
      <p:ext uri="{BB962C8B-B14F-4D97-AF65-F5344CB8AC3E}">
        <p14:creationId xmlns:p14="http://schemas.microsoft.com/office/powerpoint/2010/main" val="2584353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12866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59</a:t>
            </a:fld>
            <a:endParaRPr lang="en-US"/>
          </a:p>
        </p:txBody>
      </p:sp>
    </p:spTree>
    <p:extLst>
      <p:ext uri="{BB962C8B-B14F-4D97-AF65-F5344CB8AC3E}">
        <p14:creationId xmlns:p14="http://schemas.microsoft.com/office/powerpoint/2010/main" val="1444610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8752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588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549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slide build is auto)</a:t>
            </a:r>
          </a:p>
          <a:p>
            <a:pPr marL="171450" indent="-171450">
              <a:buFont typeface="Arial" panose="020B0604020202020204" pitchFamily="34" charset="0"/>
              <a:buChar char="•"/>
            </a:pPr>
            <a:r>
              <a:rPr lang="en-US" dirty="0"/>
              <a:t>So one of the beauties of Microsoft Teams is that Teams really is the hub for where people get work done and so they want to make sure that all the tools they need are a part of Teams.</a:t>
            </a:r>
          </a:p>
          <a:p>
            <a:pPr marL="171450" indent="-171450">
              <a:buFont typeface="Arial" panose="020B0604020202020204" pitchFamily="34" charset="0"/>
              <a:buChar char="•"/>
            </a:pPr>
            <a:r>
              <a:rPr lang="en-US" dirty="0"/>
              <a:t>So they don’t have to change contacts and we think of this as two different types of applications.</a:t>
            </a:r>
          </a:p>
          <a:p>
            <a:r>
              <a:rPr lang="en-US" sz="1200" b="0" kern="1200" dirty="0">
                <a:solidFill>
                  <a:schemeClr val="tx1"/>
                </a:solidFill>
                <a:effectLst/>
                <a:latin typeface="+mn-lt"/>
                <a:ea typeface="+mn-ea"/>
                <a:cs typeface="+mn-cs"/>
              </a:rPr>
              <a:t>The first part of customizing and extending Teams is bringing together all the Microsoft Office applications you know and love, </a:t>
            </a:r>
            <a:r>
              <a:rPr lang="en-US" sz="1200" kern="1200" dirty="0">
                <a:solidFill>
                  <a:schemeClr val="tx1"/>
                </a:solidFill>
                <a:effectLst/>
                <a:latin typeface="+mn-lt"/>
                <a:ea typeface="+mn-ea"/>
                <a:cs typeface="+mn-cs"/>
              </a:rPr>
              <a:t>allowing you to reduce context switching and create conversations </a:t>
            </a:r>
            <a:r>
              <a:rPr lang="en-US" sz="1200" i="1" kern="1200" dirty="0">
                <a:solidFill>
                  <a:schemeClr val="tx1"/>
                </a:solidFill>
                <a:effectLst/>
                <a:latin typeface="+mn-lt"/>
                <a:ea typeface="+mn-ea"/>
                <a:cs typeface="+mn-cs"/>
              </a:rPr>
              <a:t>around</a:t>
            </a:r>
            <a:r>
              <a:rPr lang="en-US" sz="1200" kern="1200" dirty="0">
                <a:solidFill>
                  <a:schemeClr val="tx1"/>
                </a:solidFill>
                <a:effectLst/>
                <a:latin typeface="+mn-lt"/>
                <a:ea typeface="+mn-ea"/>
                <a:cs typeface="+mn-cs"/>
              </a:rPr>
              <a:t> content. </a:t>
            </a:r>
          </a:p>
          <a:p>
            <a:r>
              <a:rPr lang="en-US" sz="1200" kern="1200" dirty="0">
                <a:solidFill>
                  <a:schemeClr val="tx1"/>
                </a:solidFill>
                <a:effectLst/>
                <a:latin typeface="+mn-lt"/>
                <a:ea typeface="+mn-ea"/>
                <a:cs typeface="+mn-cs"/>
              </a:rPr>
              <a:t>(click to build)</a:t>
            </a:r>
          </a:p>
          <a:p>
            <a:r>
              <a:rPr lang="en-US" sz="1200" b="0" kern="1200" dirty="0">
                <a:solidFill>
                  <a:schemeClr val="tx1"/>
                </a:solidFill>
                <a:effectLst/>
                <a:latin typeface="+mn-lt"/>
                <a:ea typeface="+mn-ea"/>
                <a:cs typeface="+mn-cs"/>
              </a:rPr>
              <a:t>The second part of this infusion of tools is </a:t>
            </a:r>
            <a:r>
              <a:rPr lang="en-US" sz="1200" kern="1200" dirty="0">
                <a:solidFill>
                  <a:schemeClr val="tx1"/>
                </a:solidFill>
                <a:effectLst/>
                <a:latin typeface="+mn-lt"/>
                <a:ea typeface="+mn-ea"/>
                <a:cs typeface="+mn-cs"/>
              </a:rPr>
              <a:t>where we bring together all the other apps and services you need every day to get your job done, whether or not Microsoft built them. </a:t>
            </a:r>
          </a:p>
          <a:p>
            <a:r>
              <a:rPr lang="en-US" sz="1200" kern="1200" dirty="0">
                <a:solidFill>
                  <a:schemeClr val="tx1"/>
                </a:solidFill>
                <a:effectLst/>
                <a:latin typeface="+mn-lt"/>
                <a:ea typeface="+mn-ea"/>
                <a:cs typeface="+mn-cs"/>
              </a:rPr>
              <a:t>Our Teams store currently has over 250 of our partner applications and integrations available today, and growing.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to clarify the point, these first two layers here are ready to use applications available for you</a:t>
            </a:r>
          </a:p>
          <a:p>
            <a:r>
              <a:rPr lang="en-US" sz="1200" kern="1200" dirty="0">
                <a:solidFill>
                  <a:schemeClr val="tx1"/>
                </a:solidFill>
                <a:effectLst/>
                <a:latin typeface="+mn-lt"/>
                <a:ea typeface="+mn-ea"/>
                <a:cs typeface="+mn-cs"/>
              </a:rPr>
              <a:t>As soon as you download Teams, should your IT admins make them available to you.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(click slide to build)</a:t>
            </a:r>
          </a:p>
          <a:p>
            <a:r>
              <a:rPr lang="en-US" sz="1200" kern="1200" dirty="0">
                <a:solidFill>
                  <a:schemeClr val="tx1"/>
                </a:solidFill>
                <a:effectLst/>
                <a:latin typeface="+mn-lt"/>
                <a:ea typeface="+mn-ea"/>
                <a:cs typeface="+mn-cs"/>
              </a:rPr>
              <a:t>Finally, this is where things get interesting. Microsoft Teams also gives you the ability to extend </a:t>
            </a:r>
          </a:p>
          <a:p>
            <a:r>
              <a:rPr lang="en-US" sz="1200" kern="1200" dirty="0">
                <a:solidFill>
                  <a:schemeClr val="tx1"/>
                </a:solidFill>
                <a:effectLst/>
                <a:latin typeface="+mn-lt"/>
                <a:ea typeface="+mn-ea"/>
                <a:cs typeface="+mn-cs"/>
              </a:rPr>
              <a:t>Your experience to leverage the apps and services that your organization has built for you. </a:t>
            </a:r>
          </a:p>
          <a:p>
            <a:r>
              <a:rPr lang="en-US" sz="1200" kern="1200" dirty="0">
                <a:solidFill>
                  <a:schemeClr val="tx1"/>
                </a:solidFill>
                <a:effectLst/>
                <a:latin typeface="+mn-lt"/>
                <a:ea typeface="+mn-ea"/>
                <a:cs typeface="+mn-cs"/>
              </a:rPr>
              <a:t>The tools you need to leverage every day as an employee to get work done and as part of your role. </a:t>
            </a:r>
          </a:p>
          <a:p>
            <a:r>
              <a:rPr lang="en-US" sz="1200" kern="1200" dirty="0">
                <a:solidFill>
                  <a:schemeClr val="tx1"/>
                </a:solidFill>
                <a:effectLst/>
                <a:latin typeface="+mn-lt"/>
                <a:ea typeface="+mn-ea"/>
                <a:cs typeface="+mn-cs"/>
              </a:rPr>
              <a:t>We call these line of business applications.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when you look at this picture, it’s exciting. Imagine a day where all your applications </a:t>
            </a:r>
          </a:p>
          <a:p>
            <a:r>
              <a:rPr lang="en-US" sz="1200" kern="1200" dirty="0">
                <a:solidFill>
                  <a:schemeClr val="tx1"/>
                </a:solidFill>
                <a:effectLst/>
                <a:latin typeface="+mn-lt"/>
                <a:ea typeface="+mn-ea"/>
                <a:cs typeface="+mn-cs"/>
              </a:rPr>
              <a:t>(click to build slide)</a:t>
            </a:r>
          </a:p>
          <a:p>
            <a:r>
              <a:rPr lang="en-US" sz="1200" kern="1200" dirty="0">
                <a:solidFill>
                  <a:schemeClr val="tx1"/>
                </a:solidFill>
                <a:effectLst/>
                <a:latin typeface="+mn-lt"/>
                <a:ea typeface="+mn-ea"/>
                <a:cs typeface="+mn-cs"/>
              </a:rPr>
              <a:t>not only show up in one single UI, but also work better together, allowing you to stay in the flow of your work. </a:t>
            </a:r>
          </a:p>
          <a:p>
            <a:r>
              <a:rPr lang="en-US" sz="1200" kern="1200" dirty="0">
                <a:solidFill>
                  <a:schemeClr val="tx1"/>
                </a:solidFill>
                <a:effectLst/>
                <a:latin typeface="+mn-lt"/>
                <a:ea typeface="+mn-ea"/>
                <a:cs typeface="+mn-cs"/>
              </a:rPr>
              <a:t>That day is here and it’s time to deliver your people the modern workplace they deserve</a:t>
            </a:r>
          </a:p>
          <a:p>
            <a:r>
              <a:rPr lang="en-US" sz="1200" kern="1200" dirty="0">
                <a:solidFill>
                  <a:schemeClr val="tx1"/>
                </a:solidFill>
                <a:effectLst/>
                <a:latin typeface="+mn-lt"/>
                <a:ea typeface="+mn-ea"/>
                <a:cs typeface="+mn-cs"/>
              </a:rPr>
              <a:t>And make their apps work for them</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93516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7817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64</a:t>
            </a:fld>
            <a:endParaRPr lang="en-US"/>
          </a:p>
        </p:txBody>
      </p:sp>
    </p:spTree>
    <p:extLst>
      <p:ext uri="{BB962C8B-B14F-4D97-AF65-F5344CB8AC3E}">
        <p14:creationId xmlns:p14="http://schemas.microsoft.com/office/powerpoint/2010/main" val="39075792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1257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types of business solution opportunities around Teamwork are pretty much endless! </a:t>
            </a:r>
          </a:p>
          <a:p>
            <a:endParaRPr lang="en-US"/>
          </a:p>
          <a:p>
            <a:r>
              <a:rPr lang="en-US"/>
              <a:t>From airline, retail, healthcare, legal firm, real estate, different industries and different functions. You can envision with your customers, understand their business process and teamwork needs, and connect Teams to the tools and services they use everyday to help them fully realize Teams’ value.  This purpose of this slide is to give you some ideas, to start thinking about what your customers need.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E8D22-332F-4FF3-ADBD-9BD37E37BD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54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Microsoft Teams has an open developer platform with a rich set of capabilities to build apps or integrate with new or existing business processes and services. </a:t>
            </a:r>
          </a:p>
          <a:p>
            <a:endParaRPr lang="en-US" sz="900" dirty="0"/>
          </a:p>
          <a:p>
            <a:r>
              <a:rPr lang="en-US" sz="900" b="1" dirty="0"/>
              <a:t>Tabs </a:t>
            </a:r>
            <a:r>
              <a:rPr lang="en-US" sz="900" b="0" dirty="0"/>
              <a:t>allow you to surface rich content within Teams, so you can bring the tools and services your team cares about right into a channel or private chat. Add rich dashboards and data visualization, collaborate on documents and note taking, manage tasks across the group, share designs. </a:t>
            </a:r>
            <a:endParaRPr lang="en-US" sz="900" b="1" dirty="0"/>
          </a:p>
          <a:p>
            <a:endParaRPr lang="en-US" sz="900" b="1" dirty="0"/>
          </a:p>
          <a:p>
            <a:r>
              <a:rPr lang="en-US" sz="900" b="1" dirty="0"/>
              <a:t>Bots </a:t>
            </a:r>
            <a:r>
              <a:rPr lang="en-US" sz="900" b="0" dirty="0"/>
              <a:t>help users get tasks done in conversation in Teams. Bots can do things like kick off workflows and provide status on them, give and receive kudos from team members, create lightweight surveys to gauge employee satisfaction, and answer natural language questions about sales and customer usage data. </a:t>
            </a:r>
          </a:p>
          <a:p>
            <a:endParaRPr lang="en-US" sz="900" b="0" dirty="0"/>
          </a:p>
          <a:p>
            <a:r>
              <a:rPr lang="en-US" sz="900" b="1" dirty="0"/>
              <a:t>Connectors</a:t>
            </a:r>
            <a:r>
              <a:rPr lang="en-US" sz="900" b="0" dirty="0"/>
              <a:t> help bring useful information and rich content from external services into channels in Microsoft Teams. Get social media notifications, updates about pull and push requests, news updates. </a:t>
            </a:r>
          </a:p>
          <a:p>
            <a:endParaRPr lang="en-US" sz="900" b="0" dirty="0"/>
          </a:p>
          <a:p>
            <a:r>
              <a:rPr lang="en-US" sz="900" b="0" dirty="0"/>
              <a:t>With </a:t>
            </a:r>
            <a:r>
              <a:rPr lang="en-US" sz="900" b="1" dirty="0"/>
              <a:t>Actionable messages</a:t>
            </a:r>
            <a:r>
              <a:rPr lang="en-US" sz="900" b="0" dirty="0"/>
              <a:t>, you can add rich content to your connector cards. </a:t>
            </a:r>
          </a:p>
          <a:p>
            <a:endParaRPr lang="en-US" sz="900" b="0" dirty="0"/>
          </a:p>
          <a:p>
            <a:r>
              <a:rPr lang="en-US" sz="900" b="1" dirty="0"/>
              <a:t>Compose</a:t>
            </a:r>
            <a:r>
              <a:rPr lang="en-US" sz="900" b="0" dirty="0"/>
              <a:t> </a:t>
            </a:r>
            <a:r>
              <a:rPr lang="en-US" sz="900" b="1" dirty="0"/>
              <a:t>extensions</a:t>
            </a:r>
            <a:r>
              <a:rPr lang="en-US" sz="900" b="0" dirty="0"/>
              <a:t> allow users to query and share rich cards in conversations. </a:t>
            </a:r>
          </a:p>
          <a:p>
            <a:endParaRPr lang="en-US" sz="900" b="0" dirty="0"/>
          </a:p>
          <a:p>
            <a:r>
              <a:rPr lang="en-US" sz="900" b="1" dirty="0"/>
              <a:t>Activity</a:t>
            </a:r>
            <a:r>
              <a:rPr lang="en-US" sz="900" b="0" dirty="0"/>
              <a:t> </a:t>
            </a:r>
            <a:r>
              <a:rPr lang="en-US" sz="900" b="1" dirty="0"/>
              <a:t>feed</a:t>
            </a:r>
            <a:r>
              <a:rPr lang="en-US" sz="900" b="0" dirty="0"/>
              <a:t> notifications engage users via feed notifications. </a:t>
            </a:r>
          </a:p>
          <a:p>
            <a:endParaRPr lang="en-US" sz="900" b="0" dirty="0"/>
          </a:p>
          <a:p>
            <a:r>
              <a:rPr lang="en-US" sz="900" b="0" dirty="0"/>
              <a:t>To learn more about the Teams developer platform, visit the Office Dev Center at Developer.Microsoft.com/Microsoft-Teams. </a:t>
            </a:r>
            <a:endParaRPr lang="en-US" sz="900"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8/20/2022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93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Microsoft Teams has an open developer platform with a rich set of capabilities to build apps or integrate with new or existing business processes and services. </a:t>
            </a:r>
          </a:p>
          <a:p>
            <a:endParaRPr lang="en-US" sz="1200" dirty="0"/>
          </a:p>
          <a:p>
            <a:r>
              <a:rPr lang="en-US" sz="1200" b="1" dirty="0"/>
              <a:t>Tabs </a:t>
            </a:r>
            <a:r>
              <a:rPr lang="en-US" sz="1200" b="0" dirty="0"/>
              <a:t>allow you to surface rich content within Teams, so you can bring the tools and services your team cares about right into a channel or private chat. Add rich dashboards and data visualization, collaborate on documents and note taking, manage tasks across the group, share designs. </a:t>
            </a:r>
            <a:endParaRPr lang="en-US" sz="1200" b="1" dirty="0"/>
          </a:p>
          <a:p>
            <a:endParaRPr lang="en-US" sz="1200" b="1" dirty="0"/>
          </a:p>
          <a:p>
            <a:r>
              <a:rPr lang="en-US" sz="1200" b="1" dirty="0"/>
              <a:t>Bots </a:t>
            </a:r>
            <a:r>
              <a:rPr lang="en-US" sz="1200" b="0" dirty="0"/>
              <a:t>help users get tasks done in conversation in Teams. Bots can do things like kick off workflows and provide status on them, give and receive kudos from team members, create lightweight surveys to gauge employee satisfaction, and answer natural language questions about sales and customer usage data. </a:t>
            </a:r>
          </a:p>
          <a:p>
            <a:endParaRPr lang="en-US" sz="1200" b="0" dirty="0"/>
          </a:p>
          <a:p>
            <a:r>
              <a:rPr lang="en-US" sz="1200" b="1" dirty="0"/>
              <a:t>Connectors</a:t>
            </a:r>
            <a:r>
              <a:rPr lang="en-US" sz="1200" b="0" dirty="0"/>
              <a:t> help bring useful information and rich content from external services into channels in Microsoft Teams. Get social media notifications, updates about pull and push requests, news updates. </a:t>
            </a:r>
          </a:p>
          <a:p>
            <a:endParaRPr lang="en-US" sz="1200" b="0" dirty="0"/>
          </a:p>
          <a:p>
            <a:r>
              <a:rPr lang="en-US" sz="1200" b="0" dirty="0"/>
              <a:t>With </a:t>
            </a:r>
            <a:r>
              <a:rPr lang="en-US" sz="1200" b="1" dirty="0"/>
              <a:t>Actionable messages</a:t>
            </a:r>
            <a:r>
              <a:rPr lang="en-US" sz="1200" b="0" dirty="0"/>
              <a:t>, you can add rich content to your connector cards. </a:t>
            </a:r>
          </a:p>
          <a:p>
            <a:endParaRPr lang="en-US" sz="1200" b="0" dirty="0"/>
          </a:p>
          <a:p>
            <a:r>
              <a:rPr lang="en-US" sz="1200" b="1" dirty="0"/>
              <a:t>Compose</a:t>
            </a:r>
            <a:r>
              <a:rPr lang="en-US" sz="1200" b="0" dirty="0"/>
              <a:t> </a:t>
            </a:r>
            <a:r>
              <a:rPr lang="en-US" sz="1200" b="1" dirty="0"/>
              <a:t>extensions</a:t>
            </a:r>
            <a:r>
              <a:rPr lang="en-US" sz="1200" b="0" dirty="0"/>
              <a:t> allow users to query and share rich cards in conversations. </a:t>
            </a:r>
          </a:p>
          <a:p>
            <a:endParaRPr lang="en-US" sz="1200" b="0" dirty="0"/>
          </a:p>
          <a:p>
            <a:r>
              <a:rPr lang="en-US" sz="1200" b="1" dirty="0"/>
              <a:t>Activity</a:t>
            </a:r>
            <a:r>
              <a:rPr lang="en-US" sz="1200" b="0" dirty="0"/>
              <a:t> </a:t>
            </a:r>
            <a:r>
              <a:rPr lang="en-US" sz="1200" b="1" dirty="0"/>
              <a:t>feed</a:t>
            </a:r>
            <a:r>
              <a:rPr lang="en-US" sz="1200" b="0" dirty="0"/>
              <a:t> notifications engage users via feed notifications. </a:t>
            </a:r>
          </a:p>
          <a:p>
            <a:endParaRPr lang="en-US" sz="1200" b="0" dirty="0"/>
          </a:p>
          <a:p>
            <a:r>
              <a:rPr lang="en-US" sz="1200" b="0" dirty="0"/>
              <a:t>To learn more about the Teams developer platform, visit the Office Dev Center at Developer.Microsoft.com/Microsoft-Teams. </a:t>
            </a:r>
            <a:endParaRPr lang="en-US" sz="1200" b="1" dirty="0"/>
          </a:p>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9</a:t>
            </a:fld>
            <a:endParaRPr lang="en-US"/>
          </a:p>
        </p:txBody>
      </p:sp>
    </p:spTree>
    <p:extLst>
      <p:ext uri="{BB962C8B-B14F-4D97-AF65-F5344CB8AC3E}">
        <p14:creationId xmlns:p14="http://schemas.microsoft.com/office/powerpoint/2010/main" val="3824555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1C77-ABB7-1A6F-012A-BFF081AF4D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05692F3-6E77-C58E-F552-CC17CFB7F9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125790C-AA38-CB85-641A-8A78FD35902D}"/>
              </a:ext>
            </a:extLst>
          </p:cNvPr>
          <p:cNvSpPr>
            <a:spLocks noGrp="1"/>
          </p:cNvSpPr>
          <p:nvPr>
            <p:ph type="dt" sz="half" idx="10"/>
          </p:nvPr>
        </p:nvSpPr>
        <p:spPr/>
        <p:txBody>
          <a:bodyPr/>
          <a:lstStyle/>
          <a:p>
            <a:fld id="{DDF0EE1E-E3DF-4A9F-8DFE-05AB74CDAEE2}" type="datetimeFigureOut">
              <a:rPr lang="en-GB" smtClean="0"/>
              <a:t>20/08/2022</a:t>
            </a:fld>
            <a:endParaRPr lang="en-GB"/>
          </a:p>
        </p:txBody>
      </p:sp>
      <p:sp>
        <p:nvSpPr>
          <p:cNvPr id="5" name="Footer Placeholder 4">
            <a:extLst>
              <a:ext uri="{FF2B5EF4-FFF2-40B4-BE49-F238E27FC236}">
                <a16:creationId xmlns:a16="http://schemas.microsoft.com/office/drawing/2014/main" id="{73125F3E-925E-7AB9-3DD7-7A22914512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AF0AAD-D423-B974-52CE-5F86A64C68F8}"/>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6584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5DD1-34E8-5BB3-A2D2-455D055F844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8ECF0D2-4507-D4A0-46C7-93E1453AC6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8C9918-B0F7-A5D5-0AAB-A42EF381A842}"/>
              </a:ext>
            </a:extLst>
          </p:cNvPr>
          <p:cNvSpPr>
            <a:spLocks noGrp="1"/>
          </p:cNvSpPr>
          <p:nvPr>
            <p:ph type="dt" sz="half" idx="10"/>
          </p:nvPr>
        </p:nvSpPr>
        <p:spPr/>
        <p:txBody>
          <a:bodyPr/>
          <a:lstStyle/>
          <a:p>
            <a:fld id="{DDF0EE1E-E3DF-4A9F-8DFE-05AB74CDAEE2}" type="datetimeFigureOut">
              <a:rPr lang="en-GB" smtClean="0"/>
              <a:t>20/08/2022</a:t>
            </a:fld>
            <a:endParaRPr lang="en-GB"/>
          </a:p>
        </p:txBody>
      </p:sp>
      <p:sp>
        <p:nvSpPr>
          <p:cNvPr id="5" name="Footer Placeholder 4">
            <a:extLst>
              <a:ext uri="{FF2B5EF4-FFF2-40B4-BE49-F238E27FC236}">
                <a16:creationId xmlns:a16="http://schemas.microsoft.com/office/drawing/2014/main" id="{8D98A15D-8FBD-1FDC-1506-74C4AA43DA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D00900-81A2-2D01-CF77-867DFF609EBE}"/>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98954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698E46-CE20-E293-C5BB-DE742BE832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2480A4F-49DD-743F-94EF-65991BECE7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7FE597-1384-010E-78F8-03E98E7D5BDC}"/>
              </a:ext>
            </a:extLst>
          </p:cNvPr>
          <p:cNvSpPr>
            <a:spLocks noGrp="1"/>
          </p:cNvSpPr>
          <p:nvPr>
            <p:ph type="dt" sz="half" idx="10"/>
          </p:nvPr>
        </p:nvSpPr>
        <p:spPr/>
        <p:txBody>
          <a:bodyPr/>
          <a:lstStyle/>
          <a:p>
            <a:fld id="{DDF0EE1E-E3DF-4A9F-8DFE-05AB74CDAEE2}" type="datetimeFigureOut">
              <a:rPr lang="en-GB" smtClean="0"/>
              <a:t>20/08/2022</a:t>
            </a:fld>
            <a:endParaRPr lang="en-GB"/>
          </a:p>
        </p:txBody>
      </p:sp>
      <p:sp>
        <p:nvSpPr>
          <p:cNvPr id="5" name="Footer Placeholder 4">
            <a:extLst>
              <a:ext uri="{FF2B5EF4-FFF2-40B4-BE49-F238E27FC236}">
                <a16:creationId xmlns:a16="http://schemas.microsoft.com/office/drawing/2014/main" id="{1A2E38E0-7C92-CA84-B157-525834FAB7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A2B858-DBA3-6F43-823D-48DE8344E474}"/>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421907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237520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70721-79A4-42B9-879F-3D714FB2CC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DC4E86-31AD-42BC-8AE7-407BEAEA32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D07903-EE11-4328-8C5A-86B1D980EF78}"/>
              </a:ext>
            </a:extLst>
          </p:cNvPr>
          <p:cNvSpPr>
            <a:spLocks noGrp="1"/>
          </p:cNvSpPr>
          <p:nvPr>
            <p:ph type="dt" sz="half" idx="10"/>
          </p:nvPr>
        </p:nvSpPr>
        <p:spPr/>
        <p:txBody>
          <a:bodyPr/>
          <a:lstStyle/>
          <a:p>
            <a:fld id="{BBBC720E-7306-4B11-8774-D3F699607A21}" type="datetimeFigureOut">
              <a:rPr lang="en-IN" smtClean="0"/>
              <a:t>20-08-2022</a:t>
            </a:fld>
            <a:endParaRPr lang="en-IN"/>
          </a:p>
        </p:txBody>
      </p:sp>
      <p:sp>
        <p:nvSpPr>
          <p:cNvPr id="5" name="Footer Placeholder 4">
            <a:extLst>
              <a:ext uri="{FF2B5EF4-FFF2-40B4-BE49-F238E27FC236}">
                <a16:creationId xmlns:a16="http://schemas.microsoft.com/office/drawing/2014/main" id="{3D8F1E5F-67EE-448B-B475-258C7F69BF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7C58AC-DEC1-4D44-88AF-95BB3260C27D}"/>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565759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8385-BC59-4DFF-B05B-926EC4AAA5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FD02AA-9D84-4B9A-8AC8-A586F4FF79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A667F5-6828-4155-820B-E347450144E3}"/>
              </a:ext>
            </a:extLst>
          </p:cNvPr>
          <p:cNvSpPr>
            <a:spLocks noGrp="1"/>
          </p:cNvSpPr>
          <p:nvPr>
            <p:ph type="dt" sz="half" idx="10"/>
          </p:nvPr>
        </p:nvSpPr>
        <p:spPr/>
        <p:txBody>
          <a:bodyPr/>
          <a:lstStyle/>
          <a:p>
            <a:fld id="{BBBC720E-7306-4B11-8774-D3F699607A21}" type="datetimeFigureOut">
              <a:rPr lang="en-IN" smtClean="0"/>
              <a:t>20-08-2022</a:t>
            </a:fld>
            <a:endParaRPr lang="en-IN"/>
          </a:p>
        </p:txBody>
      </p:sp>
      <p:sp>
        <p:nvSpPr>
          <p:cNvPr id="5" name="Footer Placeholder 4">
            <a:extLst>
              <a:ext uri="{FF2B5EF4-FFF2-40B4-BE49-F238E27FC236}">
                <a16:creationId xmlns:a16="http://schemas.microsoft.com/office/drawing/2014/main" id="{C535CC4F-DD67-40E7-A077-0F991FB5AF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585B6C-BE96-4F4F-BEC1-4FC2D71DB7C4}"/>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4086639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0DB5-04F2-4CA5-A020-B1F4723F5F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5BC7203-4A4E-424E-BB56-5D2D56FC38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8F4B30-EA28-4C66-B5A8-04329F92911B}"/>
              </a:ext>
            </a:extLst>
          </p:cNvPr>
          <p:cNvSpPr>
            <a:spLocks noGrp="1"/>
          </p:cNvSpPr>
          <p:nvPr>
            <p:ph type="dt" sz="half" idx="10"/>
          </p:nvPr>
        </p:nvSpPr>
        <p:spPr/>
        <p:txBody>
          <a:bodyPr/>
          <a:lstStyle/>
          <a:p>
            <a:fld id="{BBBC720E-7306-4B11-8774-D3F699607A21}" type="datetimeFigureOut">
              <a:rPr lang="en-IN" smtClean="0"/>
              <a:t>20-08-2022</a:t>
            </a:fld>
            <a:endParaRPr lang="en-IN"/>
          </a:p>
        </p:txBody>
      </p:sp>
      <p:sp>
        <p:nvSpPr>
          <p:cNvPr id="5" name="Footer Placeholder 4">
            <a:extLst>
              <a:ext uri="{FF2B5EF4-FFF2-40B4-BE49-F238E27FC236}">
                <a16:creationId xmlns:a16="http://schemas.microsoft.com/office/drawing/2014/main" id="{E9E23D42-6E10-4B2E-BBB5-B70A710AC6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7AC30A-A654-4DE3-A64A-CDF985B5E46B}"/>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1943641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C0C1-F7FD-486A-B310-CDCFE4EFEC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579AEA-D6C7-48FD-A05D-49F2B7756E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FAA8D4-D0B8-444A-A3F0-4A6F049207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1CEFE4-D0CF-4E15-AFFF-7BEEC8E593EE}"/>
              </a:ext>
            </a:extLst>
          </p:cNvPr>
          <p:cNvSpPr>
            <a:spLocks noGrp="1"/>
          </p:cNvSpPr>
          <p:nvPr>
            <p:ph type="dt" sz="half" idx="10"/>
          </p:nvPr>
        </p:nvSpPr>
        <p:spPr/>
        <p:txBody>
          <a:bodyPr/>
          <a:lstStyle/>
          <a:p>
            <a:fld id="{BBBC720E-7306-4B11-8774-D3F699607A21}" type="datetimeFigureOut">
              <a:rPr lang="en-IN" smtClean="0"/>
              <a:t>20-08-2022</a:t>
            </a:fld>
            <a:endParaRPr lang="en-IN"/>
          </a:p>
        </p:txBody>
      </p:sp>
      <p:sp>
        <p:nvSpPr>
          <p:cNvPr id="6" name="Footer Placeholder 5">
            <a:extLst>
              <a:ext uri="{FF2B5EF4-FFF2-40B4-BE49-F238E27FC236}">
                <a16:creationId xmlns:a16="http://schemas.microsoft.com/office/drawing/2014/main" id="{A201CAF0-6413-44A2-AEC5-63C043613B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A42A0A-D598-4BA4-BFBA-B10CD5A02A6E}"/>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91802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7AFE-531F-4344-BAD3-1D5D3A25B9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91DE47-7FF0-4968-AB0C-E25E0598A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9FF813C-CF8E-4103-AB12-868A85A5C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2D402B-C350-4D5E-A83B-60EDC8F6C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4CD3AC-0C46-4D2E-9F7D-446532CF37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0E5C96-3FF9-4454-9EFB-7F94A808C88D}"/>
              </a:ext>
            </a:extLst>
          </p:cNvPr>
          <p:cNvSpPr>
            <a:spLocks noGrp="1"/>
          </p:cNvSpPr>
          <p:nvPr>
            <p:ph type="dt" sz="half" idx="10"/>
          </p:nvPr>
        </p:nvSpPr>
        <p:spPr/>
        <p:txBody>
          <a:bodyPr/>
          <a:lstStyle/>
          <a:p>
            <a:fld id="{BBBC720E-7306-4B11-8774-D3F699607A21}" type="datetimeFigureOut">
              <a:rPr lang="en-IN" smtClean="0"/>
              <a:t>20-08-2022</a:t>
            </a:fld>
            <a:endParaRPr lang="en-IN"/>
          </a:p>
        </p:txBody>
      </p:sp>
      <p:sp>
        <p:nvSpPr>
          <p:cNvPr id="8" name="Footer Placeholder 7">
            <a:extLst>
              <a:ext uri="{FF2B5EF4-FFF2-40B4-BE49-F238E27FC236}">
                <a16:creationId xmlns:a16="http://schemas.microsoft.com/office/drawing/2014/main" id="{460B2C49-D26A-405C-8A7F-D0C051458A0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0DE292-97D5-43B4-AF8D-0D792ACCDB16}"/>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1498207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CECD-8C52-48EF-B4E9-1705C51C59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ACE184-A2F9-4CB6-853C-F82861F5EA38}"/>
              </a:ext>
            </a:extLst>
          </p:cNvPr>
          <p:cNvSpPr>
            <a:spLocks noGrp="1"/>
          </p:cNvSpPr>
          <p:nvPr>
            <p:ph type="dt" sz="half" idx="10"/>
          </p:nvPr>
        </p:nvSpPr>
        <p:spPr/>
        <p:txBody>
          <a:bodyPr/>
          <a:lstStyle/>
          <a:p>
            <a:fld id="{BBBC720E-7306-4B11-8774-D3F699607A21}" type="datetimeFigureOut">
              <a:rPr lang="en-IN" smtClean="0"/>
              <a:t>20-08-2022</a:t>
            </a:fld>
            <a:endParaRPr lang="en-IN"/>
          </a:p>
        </p:txBody>
      </p:sp>
      <p:sp>
        <p:nvSpPr>
          <p:cNvPr id="4" name="Footer Placeholder 3">
            <a:extLst>
              <a:ext uri="{FF2B5EF4-FFF2-40B4-BE49-F238E27FC236}">
                <a16:creationId xmlns:a16="http://schemas.microsoft.com/office/drawing/2014/main" id="{1E9A73E0-856D-4DF0-B182-16D689D716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A829F0F-4E6A-4BAD-A391-CB54FD769A14}"/>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2984398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B7C5D5-DF90-4803-AFE0-F850E5793DBD}"/>
              </a:ext>
            </a:extLst>
          </p:cNvPr>
          <p:cNvSpPr>
            <a:spLocks noGrp="1"/>
          </p:cNvSpPr>
          <p:nvPr>
            <p:ph type="dt" sz="half" idx="10"/>
          </p:nvPr>
        </p:nvSpPr>
        <p:spPr/>
        <p:txBody>
          <a:bodyPr/>
          <a:lstStyle/>
          <a:p>
            <a:fld id="{BBBC720E-7306-4B11-8774-D3F699607A21}" type="datetimeFigureOut">
              <a:rPr lang="en-IN" smtClean="0"/>
              <a:t>20-08-2022</a:t>
            </a:fld>
            <a:endParaRPr lang="en-IN"/>
          </a:p>
        </p:txBody>
      </p:sp>
      <p:sp>
        <p:nvSpPr>
          <p:cNvPr id="3" name="Footer Placeholder 2">
            <a:extLst>
              <a:ext uri="{FF2B5EF4-FFF2-40B4-BE49-F238E27FC236}">
                <a16:creationId xmlns:a16="http://schemas.microsoft.com/office/drawing/2014/main" id="{5D0E0D93-5B69-4CDE-B42B-50F1F1DCEB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2B0FC2-1265-4919-8FED-BECBB1747A0F}"/>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26443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DAE2-848D-1406-7A77-A6168D68A8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094856-F381-598C-EC95-D9E6969139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03B4AC-EB7F-7CBA-4B44-3DA745DD3693}"/>
              </a:ext>
            </a:extLst>
          </p:cNvPr>
          <p:cNvSpPr>
            <a:spLocks noGrp="1"/>
          </p:cNvSpPr>
          <p:nvPr>
            <p:ph type="dt" sz="half" idx="10"/>
          </p:nvPr>
        </p:nvSpPr>
        <p:spPr/>
        <p:txBody>
          <a:bodyPr/>
          <a:lstStyle/>
          <a:p>
            <a:fld id="{DDF0EE1E-E3DF-4A9F-8DFE-05AB74CDAEE2}" type="datetimeFigureOut">
              <a:rPr lang="en-GB" smtClean="0"/>
              <a:t>20/08/2022</a:t>
            </a:fld>
            <a:endParaRPr lang="en-GB"/>
          </a:p>
        </p:txBody>
      </p:sp>
      <p:sp>
        <p:nvSpPr>
          <p:cNvPr id="5" name="Footer Placeholder 4">
            <a:extLst>
              <a:ext uri="{FF2B5EF4-FFF2-40B4-BE49-F238E27FC236}">
                <a16:creationId xmlns:a16="http://schemas.microsoft.com/office/drawing/2014/main" id="{B6B13162-85C9-C069-E023-8882A7A732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996A80-03D2-EAC5-5CAE-EFD480CBB63F}"/>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366281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3BE06-BB99-45A9-88F8-32D7DAF4C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F969ED-409F-41E8-AA01-40949A7F5F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B743290-B946-4952-9C40-BA83990DAC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16DC61-AE20-4E3C-BA66-17F616047816}"/>
              </a:ext>
            </a:extLst>
          </p:cNvPr>
          <p:cNvSpPr>
            <a:spLocks noGrp="1"/>
          </p:cNvSpPr>
          <p:nvPr>
            <p:ph type="dt" sz="half" idx="10"/>
          </p:nvPr>
        </p:nvSpPr>
        <p:spPr/>
        <p:txBody>
          <a:bodyPr/>
          <a:lstStyle/>
          <a:p>
            <a:fld id="{BBBC720E-7306-4B11-8774-D3F699607A21}" type="datetimeFigureOut">
              <a:rPr lang="en-IN" smtClean="0"/>
              <a:t>20-08-2022</a:t>
            </a:fld>
            <a:endParaRPr lang="en-IN"/>
          </a:p>
        </p:txBody>
      </p:sp>
      <p:sp>
        <p:nvSpPr>
          <p:cNvPr id="6" name="Footer Placeholder 5">
            <a:extLst>
              <a:ext uri="{FF2B5EF4-FFF2-40B4-BE49-F238E27FC236}">
                <a16:creationId xmlns:a16="http://schemas.microsoft.com/office/drawing/2014/main" id="{1FC10643-2ACB-4567-A06D-2CEFA6BB8D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64F993-B562-4C3D-BD7A-873020D9F8DD}"/>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2209095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87F3-0B01-4295-99ED-3E658A23FD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F19D73-E42A-457D-94B5-CBC57DA918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229762-F51F-49E7-833C-D04C66414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F9B75F-5CA5-467B-B828-66D9EAC7E125}"/>
              </a:ext>
            </a:extLst>
          </p:cNvPr>
          <p:cNvSpPr>
            <a:spLocks noGrp="1"/>
          </p:cNvSpPr>
          <p:nvPr>
            <p:ph type="dt" sz="half" idx="10"/>
          </p:nvPr>
        </p:nvSpPr>
        <p:spPr/>
        <p:txBody>
          <a:bodyPr/>
          <a:lstStyle/>
          <a:p>
            <a:fld id="{BBBC720E-7306-4B11-8774-D3F699607A21}" type="datetimeFigureOut">
              <a:rPr lang="en-IN" smtClean="0"/>
              <a:t>20-08-2022</a:t>
            </a:fld>
            <a:endParaRPr lang="en-IN"/>
          </a:p>
        </p:txBody>
      </p:sp>
      <p:sp>
        <p:nvSpPr>
          <p:cNvPr id="6" name="Footer Placeholder 5">
            <a:extLst>
              <a:ext uri="{FF2B5EF4-FFF2-40B4-BE49-F238E27FC236}">
                <a16:creationId xmlns:a16="http://schemas.microsoft.com/office/drawing/2014/main" id="{DEF5529E-F842-4AE6-881B-3D19561AE3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930124-AE04-4958-9A89-701A61680138}"/>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2548092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A4F3-D07D-4AF4-9FD3-7ADA22671F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3683FA-8F84-44F7-8D40-EF29DC6F80C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86F1AB-E54A-4CE3-B38F-84834F2ECB76}"/>
              </a:ext>
            </a:extLst>
          </p:cNvPr>
          <p:cNvSpPr>
            <a:spLocks noGrp="1"/>
          </p:cNvSpPr>
          <p:nvPr>
            <p:ph type="dt" sz="half" idx="10"/>
          </p:nvPr>
        </p:nvSpPr>
        <p:spPr/>
        <p:txBody>
          <a:bodyPr/>
          <a:lstStyle/>
          <a:p>
            <a:fld id="{BBBC720E-7306-4B11-8774-D3F699607A21}" type="datetimeFigureOut">
              <a:rPr lang="en-IN" smtClean="0"/>
              <a:t>20-08-2022</a:t>
            </a:fld>
            <a:endParaRPr lang="en-IN"/>
          </a:p>
        </p:txBody>
      </p:sp>
      <p:sp>
        <p:nvSpPr>
          <p:cNvPr id="5" name="Footer Placeholder 4">
            <a:extLst>
              <a:ext uri="{FF2B5EF4-FFF2-40B4-BE49-F238E27FC236}">
                <a16:creationId xmlns:a16="http://schemas.microsoft.com/office/drawing/2014/main" id="{5C7D48A2-E274-458B-932F-7570980508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E13127-7AFC-40DB-BCBE-68FA2A41998B}"/>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336754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C056F6-9A00-4321-B881-7FDD3D1AA6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747796-1C6C-4FDB-AB45-5899D0079F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7C8BE3-8A8B-4EE0-8DF9-2052EDF1BA67}"/>
              </a:ext>
            </a:extLst>
          </p:cNvPr>
          <p:cNvSpPr>
            <a:spLocks noGrp="1"/>
          </p:cNvSpPr>
          <p:nvPr>
            <p:ph type="dt" sz="half" idx="10"/>
          </p:nvPr>
        </p:nvSpPr>
        <p:spPr/>
        <p:txBody>
          <a:bodyPr/>
          <a:lstStyle/>
          <a:p>
            <a:fld id="{BBBC720E-7306-4B11-8774-D3F699607A21}" type="datetimeFigureOut">
              <a:rPr lang="en-IN" smtClean="0"/>
              <a:t>20-08-2022</a:t>
            </a:fld>
            <a:endParaRPr lang="en-IN"/>
          </a:p>
        </p:txBody>
      </p:sp>
      <p:sp>
        <p:nvSpPr>
          <p:cNvPr id="5" name="Footer Placeholder 4">
            <a:extLst>
              <a:ext uri="{FF2B5EF4-FFF2-40B4-BE49-F238E27FC236}">
                <a16:creationId xmlns:a16="http://schemas.microsoft.com/office/drawing/2014/main" id="{7080B6E6-CE1F-4DDE-8DAF-83B55D2633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1FA174-C157-4428-832B-3D00BDCA6376}"/>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727936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44803" y="413150"/>
            <a:ext cx="11658601" cy="602903"/>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44803" y="1016052"/>
            <a:ext cx="11658601" cy="278733"/>
          </a:xfrm>
        </p:spPr>
        <p:txBody>
          <a:bodyPr wrap="square" lIns="91440" tIns="0" rIns="0" bIns="0">
            <a:noAutofit/>
          </a:bodyPr>
          <a:lstStyle>
            <a:lvl1pPr marL="0" marR="0" indent="0" algn="l" defTabSz="914367" rtl="0" eaLnBrk="1" fontAlgn="auto" latinLnBrk="0" hangingPunct="1">
              <a:lnSpc>
                <a:spcPct val="95000"/>
              </a:lnSpc>
              <a:spcBef>
                <a:spcPts val="0"/>
              </a:spcBef>
              <a:spcAft>
                <a:spcPts val="2549"/>
              </a:spcAft>
              <a:buClrTx/>
              <a:buSzPct val="90000"/>
              <a:buFont typeface="Wingdings" panose="05000000000000000000" pitchFamily="2" charset="2"/>
              <a:buNone/>
              <a:tabLst/>
              <a:defRPr sz="1765" b="0" i="0">
                <a:solidFill>
                  <a:srgbClr val="0077D3"/>
                </a:solidFill>
                <a:latin typeface="Segoe UI" panose="020B0502040204020203" pitchFamily="34" charset="0"/>
                <a:cs typeface="Segoe UI"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57300677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7708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1065674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1704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669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34817" y="1391920"/>
            <a:ext cx="9985721" cy="5262880"/>
          </a:xfrm>
        </p:spPr>
        <p:txBody>
          <a:bodyPr>
            <a:normAutofit/>
          </a:bodyPr>
          <a:lstStyle>
            <a:lvl1pPr>
              <a:spcBef>
                <a:spcPts val="1800"/>
              </a:spcBef>
              <a:defRPr sz="2400"/>
            </a:lvl1pPr>
            <a:lvl2pPr marL="3175" indent="-3175">
              <a:spcBef>
                <a:spcPts val="300"/>
              </a:spcBef>
              <a:buNone/>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94019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8954F-2EF9-C485-C6E3-F4FAA5CB7C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370242D-030D-F656-2F8A-B3ABFFCA8A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5513C6-15E8-B9B7-C5E7-07BB8D2609AB}"/>
              </a:ext>
            </a:extLst>
          </p:cNvPr>
          <p:cNvSpPr>
            <a:spLocks noGrp="1"/>
          </p:cNvSpPr>
          <p:nvPr>
            <p:ph type="dt" sz="half" idx="10"/>
          </p:nvPr>
        </p:nvSpPr>
        <p:spPr/>
        <p:txBody>
          <a:bodyPr/>
          <a:lstStyle/>
          <a:p>
            <a:fld id="{DDF0EE1E-E3DF-4A9F-8DFE-05AB74CDAEE2}" type="datetimeFigureOut">
              <a:rPr lang="en-GB" smtClean="0"/>
              <a:t>20/08/2022</a:t>
            </a:fld>
            <a:endParaRPr lang="en-GB"/>
          </a:p>
        </p:txBody>
      </p:sp>
      <p:sp>
        <p:nvSpPr>
          <p:cNvPr id="5" name="Footer Placeholder 4">
            <a:extLst>
              <a:ext uri="{FF2B5EF4-FFF2-40B4-BE49-F238E27FC236}">
                <a16:creationId xmlns:a16="http://schemas.microsoft.com/office/drawing/2014/main" id="{377E7A01-EE70-451D-7DD1-D16AECC911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3DDC84-53B5-DE50-467E-50E40763B253}"/>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974751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786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34622832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6" y="1966313"/>
            <a:ext cx="5541959" cy="3868623"/>
          </a:xfrm>
        </p:spPr>
        <p:txBody>
          <a:bodyPr lIns="0" tIns="0" rIns="0" bIns="0"/>
          <a:lstStyle>
            <a:lvl1pPr marL="0" indent="0">
              <a:lnSpc>
                <a:spcPts val="1765"/>
              </a:lnSpc>
              <a:spcBef>
                <a:spcPts val="882"/>
              </a:spcBef>
              <a:buNone/>
              <a:defRPr lang="en-US" sz="1371" b="1" kern="1200" spc="0" baseline="0" dirty="0">
                <a:solidFill>
                  <a:srgbClr val="5855AF"/>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3" y="1956352"/>
            <a:ext cx="5541959" cy="3868623"/>
          </a:xfrm>
        </p:spPr>
        <p:txBody>
          <a:bodyPr lIns="0" tIns="0" rIns="0" bIns="0"/>
          <a:lstStyle>
            <a:lvl1pPr marL="0" indent="0">
              <a:lnSpc>
                <a:spcPts val="1765"/>
              </a:lnSpc>
              <a:spcBef>
                <a:spcPts val="882"/>
              </a:spcBef>
              <a:buNone/>
              <a:defRPr lang="en-US" sz="1371" b="1" kern="1200" spc="0" baseline="0" dirty="0">
                <a:solidFill>
                  <a:srgbClr val="5855AF"/>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34600738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818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9861878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6" y="1882333"/>
            <a:ext cx="11306469" cy="301770"/>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6" y="3151388"/>
            <a:ext cx="11306469" cy="452654"/>
          </a:xfrm>
        </p:spPr>
        <p:txBody>
          <a:bodyPr lIns="0" tIns="0" rIns="0" bIns="0"/>
          <a:lstStyle>
            <a:lvl1pPr marL="0" indent="0">
              <a:lnSpc>
                <a:spcPts val="1765"/>
              </a:lnSpc>
              <a:spcBef>
                <a:spcPts val="0"/>
              </a:spcBef>
              <a:buNone/>
              <a:defRPr sz="1371" b="1">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6" y="4390305"/>
            <a:ext cx="11306469" cy="301770"/>
          </a:xfrm>
        </p:spPr>
        <p:txBody>
          <a:bodyPr lIns="0" tIns="0" rIns="0" bIns="0"/>
          <a:lstStyle>
            <a:lvl1pPr marL="0" indent="0">
              <a:lnSpc>
                <a:spcPts val="1175"/>
              </a:lnSpc>
              <a:spcBef>
                <a:spcPts val="0"/>
              </a:spcBef>
              <a:buNone/>
              <a:defRPr sz="980">
                <a:solidFill>
                  <a:schemeClr val="tx1"/>
                </a:solidFill>
              </a:defRPr>
            </a:lvl1pPr>
            <a:lvl2pPr marL="0" indent="0">
              <a:lnSpc>
                <a:spcPts val="1175"/>
              </a:lnSpc>
              <a:spcBef>
                <a:spcPts val="0"/>
              </a:spcBef>
              <a:buNone/>
              <a:defRPr sz="980">
                <a:solidFill>
                  <a:schemeClr val="tx1"/>
                </a:solidFill>
              </a:defRPr>
            </a:lvl2pPr>
            <a:lvl3pPr marL="448107" indent="0">
              <a:buNone/>
              <a:defRPr/>
            </a:lvl3pPr>
            <a:lvl4pPr marL="672161" indent="0">
              <a:buNone/>
              <a:defRPr/>
            </a:lvl4pPr>
            <a:lvl5pPr marL="896214"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7765486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55993"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0" y="1958094"/>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927922"/>
            <a:ext cx="5418449" cy="970394"/>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5" y="4927922"/>
            <a:ext cx="5428910" cy="970394"/>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958094"/>
            <a:ext cx="4522950" cy="2411476"/>
          </a:xfrm>
        </p:spPr>
        <p:txBody>
          <a:bodyPr>
            <a:noAutofit/>
          </a:bodyPr>
          <a:lstStyle>
            <a:lvl1pPr marL="0" indent="0">
              <a:buNone/>
              <a:defRPr sz="1961"/>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90538378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700C-EEC5-2349-C380-86AD838055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6FB333B-0289-76D1-2051-1CC8BE1370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5A4358-F2F5-4BFE-04F1-81EEAA3337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15F3BE3-C5A2-325F-F4B4-DDD30F06E890}"/>
              </a:ext>
            </a:extLst>
          </p:cNvPr>
          <p:cNvSpPr>
            <a:spLocks noGrp="1"/>
          </p:cNvSpPr>
          <p:nvPr>
            <p:ph type="dt" sz="half" idx="10"/>
          </p:nvPr>
        </p:nvSpPr>
        <p:spPr/>
        <p:txBody>
          <a:bodyPr/>
          <a:lstStyle/>
          <a:p>
            <a:fld id="{DDF0EE1E-E3DF-4A9F-8DFE-05AB74CDAEE2}" type="datetimeFigureOut">
              <a:rPr lang="en-GB" smtClean="0"/>
              <a:t>20/08/2022</a:t>
            </a:fld>
            <a:endParaRPr lang="en-GB"/>
          </a:p>
        </p:txBody>
      </p:sp>
      <p:sp>
        <p:nvSpPr>
          <p:cNvPr id="6" name="Footer Placeholder 5">
            <a:extLst>
              <a:ext uri="{FF2B5EF4-FFF2-40B4-BE49-F238E27FC236}">
                <a16:creationId xmlns:a16="http://schemas.microsoft.com/office/drawing/2014/main" id="{E6C33480-9428-B097-4C21-BEB9046640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AF21B0-9CCE-BD28-5E3A-DACC3FF3E8BC}"/>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99563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8F964-E434-5908-60CF-DB99AA0744F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DC7C814-D177-6D80-F35C-D3283BF0C4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8C097E-79B3-54AE-EB40-5D8BA5DBB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25ED86D-3825-3EA4-4164-BBCC4F2E13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240B1-D1ED-85BB-C198-924140EF84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9D431F1-D810-2848-4630-F81FA90D7B95}"/>
              </a:ext>
            </a:extLst>
          </p:cNvPr>
          <p:cNvSpPr>
            <a:spLocks noGrp="1"/>
          </p:cNvSpPr>
          <p:nvPr>
            <p:ph type="dt" sz="half" idx="10"/>
          </p:nvPr>
        </p:nvSpPr>
        <p:spPr/>
        <p:txBody>
          <a:bodyPr/>
          <a:lstStyle/>
          <a:p>
            <a:fld id="{DDF0EE1E-E3DF-4A9F-8DFE-05AB74CDAEE2}" type="datetimeFigureOut">
              <a:rPr lang="en-GB" smtClean="0"/>
              <a:t>20/08/2022</a:t>
            </a:fld>
            <a:endParaRPr lang="en-GB"/>
          </a:p>
        </p:txBody>
      </p:sp>
      <p:sp>
        <p:nvSpPr>
          <p:cNvPr id="8" name="Footer Placeholder 7">
            <a:extLst>
              <a:ext uri="{FF2B5EF4-FFF2-40B4-BE49-F238E27FC236}">
                <a16:creationId xmlns:a16="http://schemas.microsoft.com/office/drawing/2014/main" id="{E4D461EE-3F3D-106D-026E-FCD471D435E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DF7DD6F-701A-EE74-9B81-286AA87486CB}"/>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188245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CBBF-B3E8-01EE-6F46-05444514BF6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A49656-5299-F491-C0F0-BCF7421FC84B}"/>
              </a:ext>
            </a:extLst>
          </p:cNvPr>
          <p:cNvSpPr>
            <a:spLocks noGrp="1"/>
          </p:cNvSpPr>
          <p:nvPr>
            <p:ph type="dt" sz="half" idx="10"/>
          </p:nvPr>
        </p:nvSpPr>
        <p:spPr/>
        <p:txBody>
          <a:bodyPr/>
          <a:lstStyle/>
          <a:p>
            <a:fld id="{DDF0EE1E-E3DF-4A9F-8DFE-05AB74CDAEE2}" type="datetimeFigureOut">
              <a:rPr lang="en-GB" smtClean="0"/>
              <a:t>20/08/2022</a:t>
            </a:fld>
            <a:endParaRPr lang="en-GB"/>
          </a:p>
        </p:txBody>
      </p:sp>
      <p:sp>
        <p:nvSpPr>
          <p:cNvPr id="4" name="Footer Placeholder 3">
            <a:extLst>
              <a:ext uri="{FF2B5EF4-FFF2-40B4-BE49-F238E27FC236}">
                <a16:creationId xmlns:a16="http://schemas.microsoft.com/office/drawing/2014/main" id="{26CCF0FD-B9EF-0139-6C66-2BB388AB29E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54161D9-8D7A-F239-4792-10AC0E2B9550}"/>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2734993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1F189-8AEB-CB0B-4BF0-5FDE412BD333}"/>
              </a:ext>
            </a:extLst>
          </p:cNvPr>
          <p:cNvSpPr>
            <a:spLocks noGrp="1"/>
          </p:cNvSpPr>
          <p:nvPr>
            <p:ph type="dt" sz="half" idx="10"/>
          </p:nvPr>
        </p:nvSpPr>
        <p:spPr/>
        <p:txBody>
          <a:bodyPr/>
          <a:lstStyle/>
          <a:p>
            <a:fld id="{DDF0EE1E-E3DF-4A9F-8DFE-05AB74CDAEE2}" type="datetimeFigureOut">
              <a:rPr lang="en-GB" smtClean="0"/>
              <a:t>20/08/2022</a:t>
            </a:fld>
            <a:endParaRPr lang="en-GB"/>
          </a:p>
        </p:txBody>
      </p:sp>
      <p:sp>
        <p:nvSpPr>
          <p:cNvPr id="3" name="Footer Placeholder 2">
            <a:extLst>
              <a:ext uri="{FF2B5EF4-FFF2-40B4-BE49-F238E27FC236}">
                <a16:creationId xmlns:a16="http://schemas.microsoft.com/office/drawing/2014/main" id="{E665E23F-A96D-F52F-348F-0B0F6B2963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E14EEE9-720E-0161-C571-E9CD557FE890}"/>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871505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96C81-DE8D-1FCC-A3A6-1DF2D8F22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63A58FB-5A96-66D7-AF9A-C7196D01DC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82415F8-C4DC-F0F5-FAB8-E05BCFA6A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7B7865-3F29-F314-7D29-09550B0B9745}"/>
              </a:ext>
            </a:extLst>
          </p:cNvPr>
          <p:cNvSpPr>
            <a:spLocks noGrp="1"/>
          </p:cNvSpPr>
          <p:nvPr>
            <p:ph type="dt" sz="half" idx="10"/>
          </p:nvPr>
        </p:nvSpPr>
        <p:spPr/>
        <p:txBody>
          <a:bodyPr/>
          <a:lstStyle/>
          <a:p>
            <a:fld id="{DDF0EE1E-E3DF-4A9F-8DFE-05AB74CDAEE2}" type="datetimeFigureOut">
              <a:rPr lang="en-GB" smtClean="0"/>
              <a:t>20/08/2022</a:t>
            </a:fld>
            <a:endParaRPr lang="en-GB"/>
          </a:p>
        </p:txBody>
      </p:sp>
      <p:sp>
        <p:nvSpPr>
          <p:cNvPr id="6" name="Footer Placeholder 5">
            <a:extLst>
              <a:ext uri="{FF2B5EF4-FFF2-40B4-BE49-F238E27FC236}">
                <a16:creationId xmlns:a16="http://schemas.microsoft.com/office/drawing/2014/main" id="{47794023-3E4E-29A4-60A6-D7E07D9CBA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B550BF-AC70-9F05-0C3A-5E8DF015AF89}"/>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56439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8CD4-9A92-8A7D-C60A-DA58230C4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855990C-64C2-6EF6-3162-67D869AC21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D63A919-AB41-E836-EB17-F0969BBF5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CA78EE-5871-3A80-D77B-B6ECB7064903}"/>
              </a:ext>
            </a:extLst>
          </p:cNvPr>
          <p:cNvSpPr>
            <a:spLocks noGrp="1"/>
          </p:cNvSpPr>
          <p:nvPr>
            <p:ph type="dt" sz="half" idx="10"/>
          </p:nvPr>
        </p:nvSpPr>
        <p:spPr/>
        <p:txBody>
          <a:bodyPr/>
          <a:lstStyle/>
          <a:p>
            <a:fld id="{DDF0EE1E-E3DF-4A9F-8DFE-05AB74CDAEE2}" type="datetimeFigureOut">
              <a:rPr lang="en-GB" smtClean="0"/>
              <a:t>20/08/2022</a:t>
            </a:fld>
            <a:endParaRPr lang="en-GB"/>
          </a:p>
        </p:txBody>
      </p:sp>
      <p:sp>
        <p:nvSpPr>
          <p:cNvPr id="6" name="Footer Placeholder 5">
            <a:extLst>
              <a:ext uri="{FF2B5EF4-FFF2-40B4-BE49-F238E27FC236}">
                <a16:creationId xmlns:a16="http://schemas.microsoft.com/office/drawing/2014/main" id="{5DA7F0D3-3485-E229-E494-D8D53F24E3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69D83E-E384-A454-D41D-E21B2A239BF8}"/>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416696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image" Target="../media/image3.png"/><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DED03-2D98-D49E-D010-03359DBE1D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488EE4-0F35-B2AC-4BED-8A757A2D7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353FD5-CFCF-2ACE-F303-A63BE630E7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F0EE1E-E3DF-4A9F-8DFE-05AB74CDAEE2}" type="datetimeFigureOut">
              <a:rPr lang="en-GB" smtClean="0"/>
              <a:t>20/08/2022</a:t>
            </a:fld>
            <a:endParaRPr lang="en-GB"/>
          </a:p>
        </p:txBody>
      </p:sp>
      <p:sp>
        <p:nvSpPr>
          <p:cNvPr id="5" name="Footer Placeholder 4">
            <a:extLst>
              <a:ext uri="{FF2B5EF4-FFF2-40B4-BE49-F238E27FC236}">
                <a16:creationId xmlns:a16="http://schemas.microsoft.com/office/drawing/2014/main" id="{1B035CFE-7D4E-A73B-9CAB-D8A7B6C1A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5FA169-2460-B078-3431-4072D54DE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5B20CA-7F4C-4BAF-9700-E7D50EAD7F63}" type="slidenum">
              <a:rPr lang="en-GB" smtClean="0"/>
              <a:t>‹#›</a:t>
            </a:fld>
            <a:endParaRPr lang="en-GB"/>
          </a:p>
        </p:txBody>
      </p:sp>
    </p:spTree>
    <p:extLst>
      <p:ext uri="{BB962C8B-B14F-4D97-AF65-F5344CB8AC3E}">
        <p14:creationId xmlns:p14="http://schemas.microsoft.com/office/powerpoint/2010/main" val="3020568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A picture containing text, day&#10;&#10;Description automatically generated">
            <a:extLst>
              <a:ext uri="{FF2B5EF4-FFF2-40B4-BE49-F238E27FC236}">
                <a16:creationId xmlns:a16="http://schemas.microsoft.com/office/drawing/2014/main" id="{51166F5D-A8D9-A938-183F-CE7F56F97B4F}"/>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itle Placeholder 1">
            <a:extLst>
              <a:ext uri="{FF2B5EF4-FFF2-40B4-BE49-F238E27FC236}">
                <a16:creationId xmlns:a16="http://schemas.microsoft.com/office/drawing/2014/main" id="{A51CCFAC-F073-49E9-ABFF-FD167BB2E4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B5F501-CBEC-4A51-92E2-7EE679B21E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8FA5F2-B86B-486A-AA61-0EF3B0219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C720E-7306-4B11-8774-D3F699607A21}" type="datetimeFigureOut">
              <a:rPr lang="en-IN" smtClean="0"/>
              <a:t>20-08-2022</a:t>
            </a:fld>
            <a:endParaRPr lang="en-IN"/>
          </a:p>
        </p:txBody>
      </p:sp>
      <p:sp>
        <p:nvSpPr>
          <p:cNvPr id="5" name="Footer Placeholder 4">
            <a:extLst>
              <a:ext uri="{FF2B5EF4-FFF2-40B4-BE49-F238E27FC236}">
                <a16:creationId xmlns:a16="http://schemas.microsoft.com/office/drawing/2014/main" id="{44FEC3DB-4AA7-4509-BA87-08D3C2EDBF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6B0B00-31D1-4118-8297-48E98E21D7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2FB73-ECB2-46CD-AAE1-29A76669CA98}" type="slidenum">
              <a:rPr lang="en-IN" smtClean="0"/>
              <a:t>‹#›</a:t>
            </a:fld>
            <a:endParaRPr lang="en-IN"/>
          </a:p>
        </p:txBody>
      </p:sp>
    </p:spTree>
    <p:extLst>
      <p:ext uri="{BB962C8B-B14F-4D97-AF65-F5344CB8AC3E}">
        <p14:creationId xmlns:p14="http://schemas.microsoft.com/office/powerpoint/2010/main" val="807921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5" r:id="rId22"/>
    <p:sldLayoutId id="2147483686" r:id="rId23"/>
    <p:sldLayoutId id="2147483687"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43.emf"/><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hyperlink" Target="http://www.mywebsite.com/"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idt-teams-bot.azurewebsites.net/api/messages"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image" Target="../media/image52.wmf"/><Relationship Id="rId11" Type="http://schemas.openxmlformats.org/officeDocument/2006/relationships/oleObject" Target="../embeddings/oleObject3.bin"/><Relationship Id="rId5" Type="http://schemas.openxmlformats.org/officeDocument/2006/relationships/oleObject" Target="../embeddings/oleObject1.bin"/><Relationship Id="rId10" Type="http://schemas.openxmlformats.org/officeDocument/2006/relationships/image" Target="../media/image55.wmf"/><Relationship Id="rId4" Type="http://schemas.openxmlformats.org/officeDocument/2006/relationships/image" Target="../media/image51.jpeg"/><Relationship Id="rId9"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62.tmp"/></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31.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3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sv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32.svg"/><Relationship Id="rId5" Type="http://schemas.openxmlformats.org/officeDocument/2006/relationships/image" Target="../media/image3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4" y="1980714"/>
            <a:ext cx="4167887" cy="2896573"/>
          </a:xfrm>
        </p:spPr>
        <p:txBody>
          <a:bodyPr>
            <a:noAutofit/>
          </a:bodyPr>
          <a:lstStyle/>
          <a:p>
            <a:pPr algn="ctr"/>
            <a:r>
              <a:rPr lang="en-US" sz="4400" b="1" dirty="0">
                <a:latin typeface="+mn-lt"/>
              </a:rPr>
              <a:t>Building Apps and Solutions with Microsoft Teams</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8D08-F7C3-4B12-8A9F-14B3B58D0AA7}"/>
              </a:ext>
            </a:extLst>
          </p:cNvPr>
          <p:cNvSpPr>
            <a:spLocks noGrp="1"/>
          </p:cNvSpPr>
          <p:nvPr>
            <p:ph type="title"/>
          </p:nvPr>
        </p:nvSpPr>
        <p:spPr>
          <a:xfrm>
            <a:off x="588263" y="457200"/>
            <a:ext cx="11018520" cy="553998"/>
          </a:xfrm>
        </p:spPr>
        <p:txBody>
          <a:bodyPr>
            <a:normAutofit fontScale="90000"/>
          </a:bodyPr>
          <a:lstStyle/>
          <a:p>
            <a:r>
              <a:rPr lang="en-US"/>
              <a:t>Build for individuals and groups</a:t>
            </a:r>
          </a:p>
        </p:txBody>
      </p:sp>
      <p:sp>
        <p:nvSpPr>
          <p:cNvPr id="8" name="TextBox 7">
            <a:extLst>
              <a:ext uri="{FF2B5EF4-FFF2-40B4-BE49-F238E27FC236}">
                <a16:creationId xmlns:a16="http://schemas.microsoft.com/office/drawing/2014/main" id="{AFA5F25E-D512-4334-821A-950BFFC3D231}"/>
              </a:ext>
            </a:extLst>
          </p:cNvPr>
          <p:cNvSpPr txBox="1">
            <a:spLocks/>
          </p:cNvSpPr>
          <p:nvPr/>
        </p:nvSpPr>
        <p:spPr>
          <a:xfrm>
            <a:off x="641873" y="1354075"/>
            <a:ext cx="10727230" cy="5251694"/>
          </a:xfrm>
          <a:prstGeom prst="rect">
            <a:avLst/>
          </a:prstGeom>
          <a:noFill/>
        </p:spPr>
        <p:txBody>
          <a:bodyPr wrap="square" rtlCol="0">
            <a:spAutoFit/>
          </a:bodyPr>
          <a:lstStyle/>
          <a:p>
            <a:r>
              <a:rPr lang="en-US" sz="1600" b="1" dirty="0">
                <a:solidFill>
                  <a:srgbClr val="4B53BC"/>
                </a:solidFill>
                <a:latin typeface="Segoe UI Semibold" panose="020B0502040204020203" pitchFamily="34" charset="0"/>
                <a:cs typeface="Segoe UI Semibold" panose="020B0502040204020203" pitchFamily="34" charset="0"/>
              </a:rPr>
              <a:t>Teams is about collaboration – Teams Scope puts your app where the action is </a:t>
            </a:r>
          </a:p>
          <a:p>
            <a:endParaRPr lang="en-US" sz="200" b="1" dirty="0">
              <a:solidFill>
                <a:srgbClr val="6262A9"/>
              </a:solidFill>
              <a:latin typeface="Segoe UI Semibold" panose="020B0502040204020203" pitchFamily="34" charset="0"/>
              <a:cs typeface="Segoe UI Semibold" panose="020B0502040204020203" pitchFamily="34" charset="0"/>
            </a:endParaRPr>
          </a:p>
          <a:p>
            <a:r>
              <a:rPr lang="en-US" sz="1050" dirty="0">
                <a:latin typeface="Segoe UI" panose="020B0502040204020203" pitchFamily="34" charset="0"/>
                <a:cs typeface="Segoe UI" panose="020B0502040204020203" pitchFamily="34" charset="0"/>
              </a:rPr>
              <a:t>Teams is the hub. Bring content to the user in the right place and at the right time. </a:t>
            </a: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Collaborate in Channels</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Interacting in front of or with a group of people increases  your app’s visibility and enhances discoverability. To meet this mark the content should be actionable and not simply informational</a:t>
            </a: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Encourage Sharing</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Message extensions allow sharing and interaction in 1:1, Group chat, Teams, and from the Command box. Now when users paste a link from your website, we can even convert it to your specially designed and actionable cards.</a:t>
            </a:r>
            <a:br>
              <a:rPr lang="en-US" sz="1050" dirty="0">
                <a:latin typeface="Segoe UI" panose="020B0502040204020203" pitchFamily="34" charset="0"/>
                <a:cs typeface="Segoe UI" panose="020B0502040204020203" pitchFamily="34" charset="0"/>
              </a:rPr>
            </a:br>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Be proactive in channels</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Help with discovery. Send a daily digest, update the team on the latest changes and maximize your usage with actionable messages, and if your tab is in the channel, you can notify users in the tab thread to help them see the changes in the context of the big picture.</a:t>
            </a:r>
            <a:br>
              <a:rPr lang="en-US" sz="1050" dirty="0">
                <a:latin typeface="Segoe UI" panose="020B0502040204020203" pitchFamily="34" charset="0"/>
                <a:cs typeface="Segoe UI" panose="020B0502040204020203" pitchFamily="34" charset="0"/>
              </a:rPr>
            </a:br>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Make your interactions here customizable</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When users get your data the way they want it is satisfying. Customizing notifications is always a great start. Customizing Tabs lets Teams see exactly what they need and letting users configure your Message Extensions gives them the head start to find and share in a snap.</a:t>
            </a:r>
          </a:p>
          <a:p>
            <a:endParaRPr lang="en-US" sz="1050" dirty="0">
              <a:solidFill>
                <a:schemeClr val="bg2">
                  <a:lumMod val="25000"/>
                </a:schemeClr>
              </a:solidFill>
              <a:latin typeface="Segoe UI" panose="020B0502040204020203" pitchFamily="34" charset="0"/>
              <a:cs typeface="Segoe UI" panose="020B0502040204020203" pitchFamily="34" charset="0"/>
            </a:endParaRPr>
          </a:p>
          <a:p>
            <a:endParaRPr lang="en-US" sz="1050" dirty="0">
              <a:solidFill>
                <a:schemeClr val="bg2">
                  <a:lumMod val="25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4B53BC"/>
                </a:solidFill>
                <a:latin typeface="Segoe UI Semibold" panose="020B0502040204020203" pitchFamily="34" charset="0"/>
                <a:cs typeface="Segoe UI Semibold" panose="020B0502040204020203" pitchFamily="34" charset="0"/>
              </a:rPr>
              <a:t>Teams is about the individual </a:t>
            </a:r>
            <a:r>
              <a:rPr kumimoji="0" lang="en-US" sz="16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 Personal Scope lets you interact with your users 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r>
              <a:rPr kumimoji="0" lang="en-US" sz="105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There are times when we need to close the door and get things done, your app can do that too.</a:t>
            </a:r>
            <a:br>
              <a:rPr kumimoji="0" lang="en-US" sz="105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br>
              <a:rPr kumimoji="0" lang="en-US" sz="105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lang="en-US" sz="1050" b="1" dirty="0">
                <a:latin typeface="Segoe UI" panose="020B0502040204020203" pitchFamily="34" charset="0"/>
                <a:cs typeface="Segoe UI" panose="020B0502040204020203" pitchFamily="34" charset="0"/>
              </a:rPr>
              <a:t>Personal apps </a:t>
            </a:r>
            <a:br>
              <a:rPr lang="en-US" sz="1050" dirty="0">
                <a:latin typeface="Segoe UI" panose="020B0502040204020203" pitchFamily="34" charset="0"/>
                <a:cs typeface="Segoe UI" panose="020B0502040204020203" pitchFamily="34" charset="0"/>
              </a:rPr>
            </a:br>
            <a:r>
              <a:rPr lang="en-US" sz="1050" dirty="0">
                <a:latin typeface="Segoe UI Semilight" charset="0"/>
                <a:ea typeface="Segoe UI Semilight" charset="0"/>
                <a:cs typeface="Segoe UI Semilight" charset="0"/>
              </a:rPr>
              <a:t>A personal app can bring your entities from all the channels in Teams into a unified view for the user. They support tabs optionally bot conversations in one place for the user to get things done. If you have a users who is looking at different work items in different teams and channels in your Team Scope tabs a Personal app can show everything in one place. </a:t>
            </a: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1:1 Bots</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Some messages and interactions are for your eyes only. Bots can get notify your users and get things done without disturbing everyone else </a:t>
            </a:r>
            <a:endParaRPr kumimoji="0" lang="en-US" sz="105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endParaRPr lang="en-US" sz="1400" dirty="0">
              <a:solidFill>
                <a:schemeClr val="bg2">
                  <a:lumMod val="2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D08D5161-5C20-4C0D-8DE1-A68A46685814}"/>
              </a:ext>
              <a:ext uri="{C183D7F6-B498-43B3-948B-1728B52AA6E4}">
                <adec:decorative xmlns:adec="http://schemas.microsoft.com/office/drawing/2017/decorative" val="1"/>
              </a:ext>
            </a:extLst>
          </p:cNvPr>
          <p:cNvPicPr>
            <a:picLocks noChangeAspect="1"/>
          </p:cNvPicPr>
          <p:nvPr/>
        </p:nvPicPr>
        <p:blipFill rotWithShape="1">
          <a:blip r:embed="rId3"/>
          <a:srcRect l="24741" t="21050" r="21763" b="19019"/>
          <a:stretch/>
        </p:blipFill>
        <p:spPr>
          <a:xfrm>
            <a:off x="156844" y="1385455"/>
            <a:ext cx="485029" cy="518555"/>
          </a:xfrm>
          <a:prstGeom prst="rect">
            <a:avLst/>
          </a:prstGeom>
        </p:spPr>
      </p:pic>
      <p:pic>
        <p:nvPicPr>
          <p:cNvPr id="12" name="Picture 11">
            <a:extLst>
              <a:ext uri="{FF2B5EF4-FFF2-40B4-BE49-F238E27FC236}">
                <a16:creationId xmlns:a16="http://schemas.microsoft.com/office/drawing/2014/main" id="{F3131946-DF97-4F45-9027-7E7D7A75D126}"/>
              </a:ext>
              <a:ext uri="{C183D7F6-B498-43B3-948B-1728B52AA6E4}">
                <adec:decorative xmlns:adec="http://schemas.microsoft.com/office/drawing/2017/decorative" val="1"/>
              </a:ext>
            </a:extLst>
          </p:cNvPr>
          <p:cNvPicPr>
            <a:picLocks noChangeAspect="1"/>
          </p:cNvPicPr>
          <p:nvPr/>
        </p:nvPicPr>
        <p:blipFill rotWithShape="1">
          <a:blip r:embed="rId4"/>
          <a:srcRect l="27621" t="24206" r="27768" b="27213"/>
          <a:stretch/>
        </p:blipFill>
        <p:spPr>
          <a:xfrm>
            <a:off x="156844" y="4723719"/>
            <a:ext cx="382077" cy="397209"/>
          </a:xfrm>
          <a:prstGeom prst="rect">
            <a:avLst/>
          </a:prstGeom>
        </p:spPr>
      </p:pic>
      <p:sp>
        <p:nvSpPr>
          <p:cNvPr id="9" name="Rectangle 8">
            <a:extLst>
              <a:ext uri="{FF2B5EF4-FFF2-40B4-BE49-F238E27FC236}">
                <a16:creationId xmlns:a16="http://schemas.microsoft.com/office/drawing/2014/main" id="{66B0BA24-5ABA-4A7E-A746-67B08625DBEF}"/>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631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9EB787-5779-42DD-A944-514C34754881}"/>
              </a:ext>
            </a:extLst>
          </p:cNvPr>
          <p:cNvSpPr>
            <a:spLocks noGrp="1"/>
          </p:cNvSpPr>
          <p:nvPr>
            <p:ph type="title"/>
          </p:nvPr>
        </p:nvSpPr>
        <p:spPr>
          <a:xfrm>
            <a:off x="588263" y="457200"/>
            <a:ext cx="11018520" cy="553998"/>
          </a:xfrm>
        </p:spPr>
        <p:txBody>
          <a:bodyPr>
            <a:normAutofit fontScale="90000"/>
          </a:bodyPr>
          <a:lstStyle/>
          <a:p>
            <a:r>
              <a:rPr lang="en-US"/>
              <a:t>Easy to distribute to your customers</a:t>
            </a:r>
          </a:p>
        </p:txBody>
      </p:sp>
      <p:pic>
        <p:nvPicPr>
          <p:cNvPr id="10" name="Picture 9" descr="Graphic of shopping bag with Microsoft Office logo">
            <a:extLst>
              <a:ext uri="{FF2B5EF4-FFF2-40B4-BE49-F238E27FC236}">
                <a16:creationId xmlns:a16="http://schemas.microsoft.com/office/drawing/2014/main" id="{1860956C-E8E9-874D-91F8-296AB9EE1D33}"/>
              </a:ext>
            </a:extLst>
          </p:cNvPr>
          <p:cNvPicPr>
            <a:picLocks noChangeAspect="1"/>
          </p:cNvPicPr>
          <p:nvPr/>
        </p:nvPicPr>
        <p:blipFill rotWithShape="1">
          <a:blip r:embed="rId3"/>
          <a:srcRect l="28498" t="16547" r="29790" b="22430"/>
          <a:stretch/>
        </p:blipFill>
        <p:spPr>
          <a:xfrm>
            <a:off x="2202104" y="2411012"/>
            <a:ext cx="730293" cy="1017988"/>
          </a:xfrm>
          <a:prstGeom prst="rect">
            <a:avLst/>
          </a:prstGeom>
        </p:spPr>
      </p:pic>
      <p:sp>
        <p:nvSpPr>
          <p:cNvPr id="8" name="TextBox 7">
            <a:extLst>
              <a:ext uri="{FF2B5EF4-FFF2-40B4-BE49-F238E27FC236}">
                <a16:creationId xmlns:a16="http://schemas.microsoft.com/office/drawing/2014/main" id="{AFA5F25E-D512-4334-821A-950BFFC3D231}"/>
              </a:ext>
            </a:extLst>
          </p:cNvPr>
          <p:cNvSpPr txBox="1">
            <a:spLocks/>
          </p:cNvSpPr>
          <p:nvPr/>
        </p:nvSpPr>
        <p:spPr>
          <a:xfrm>
            <a:off x="877984" y="3429000"/>
            <a:ext cx="3388401" cy="11772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the store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Make your app available to the world. Let people know the category of your service, include screenshots and videos and easy to access app details that show off your app’s capabilities and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6E6E6">
                  <a:lumMod val="25000"/>
                </a:srgbClr>
              </a:solidFill>
              <a:effectLst/>
              <a:uLnTx/>
              <a:uFillTx/>
              <a:latin typeface="Segoe UI" panose="020B0502040204020203" pitchFamily="34" charset="0"/>
              <a:ea typeface="+mn-ea"/>
              <a:cs typeface="Segoe UI" panose="020B0502040204020203" pitchFamily="34" charset="0"/>
            </a:endParaRPr>
          </a:p>
        </p:txBody>
      </p:sp>
      <p:pic>
        <p:nvPicPr>
          <p:cNvPr id="13" name="Picture 12" descr="Icon graphic of stacked cubes">
            <a:extLst>
              <a:ext uri="{FF2B5EF4-FFF2-40B4-BE49-F238E27FC236}">
                <a16:creationId xmlns:a16="http://schemas.microsoft.com/office/drawing/2014/main" id="{7F7B98BB-BE3E-46E4-B987-10A937DC9789}"/>
              </a:ext>
            </a:extLst>
          </p:cNvPr>
          <p:cNvPicPr>
            <a:picLocks noChangeAspect="1"/>
          </p:cNvPicPr>
          <p:nvPr/>
        </p:nvPicPr>
        <p:blipFill rotWithShape="1">
          <a:blip r:embed="rId4"/>
          <a:srcRect l="26533" t="21836" r="25828" b="29883"/>
          <a:stretch/>
        </p:blipFill>
        <p:spPr>
          <a:xfrm>
            <a:off x="5900026" y="2591306"/>
            <a:ext cx="680068" cy="657399"/>
          </a:xfrm>
          <a:prstGeom prst="rect">
            <a:avLst/>
          </a:prstGeom>
        </p:spPr>
      </p:pic>
      <p:sp>
        <p:nvSpPr>
          <p:cNvPr id="2" name="Rectangle 1">
            <a:extLst>
              <a:ext uri="{FF2B5EF4-FFF2-40B4-BE49-F238E27FC236}">
                <a16:creationId xmlns:a16="http://schemas.microsoft.com/office/drawing/2014/main" id="{8F89ABDE-242E-724C-87B0-04C0587AC895}"/>
              </a:ext>
            </a:extLst>
          </p:cNvPr>
          <p:cNvSpPr/>
          <p:nvPr/>
        </p:nvSpPr>
        <p:spPr>
          <a:xfrm>
            <a:off x="4534935" y="3429000"/>
            <a:ext cx="3388401" cy="155427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your tenant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When your app is designed to support a specific function in your company you can make it easy to find for all your company’s users. We’ve got a great place for your admin to host all your internal apps and they can suggest publicly available apps here too.</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9" name="Picture 8" descr="Icon of code brackets">
            <a:extLst>
              <a:ext uri="{FF2B5EF4-FFF2-40B4-BE49-F238E27FC236}">
                <a16:creationId xmlns:a16="http://schemas.microsoft.com/office/drawing/2014/main" id="{7E653A00-4007-DD46-AFB5-17ED2CCA548B}"/>
              </a:ext>
            </a:extLst>
          </p:cNvPr>
          <p:cNvPicPr>
            <a:picLocks noChangeAspect="1"/>
          </p:cNvPicPr>
          <p:nvPr/>
        </p:nvPicPr>
        <p:blipFill rotWithShape="1">
          <a:blip r:embed="rId5"/>
          <a:srcRect l="31067" r="8930"/>
          <a:stretch/>
        </p:blipFill>
        <p:spPr>
          <a:xfrm>
            <a:off x="9094515" y="2381287"/>
            <a:ext cx="1251930" cy="1148725"/>
          </a:xfrm>
          <a:prstGeom prst="rect">
            <a:avLst/>
          </a:prstGeom>
        </p:spPr>
      </p:pic>
      <p:sp>
        <p:nvSpPr>
          <p:cNvPr id="7" name="Rectangle 6">
            <a:extLst>
              <a:ext uri="{FF2B5EF4-FFF2-40B4-BE49-F238E27FC236}">
                <a16:creationId xmlns:a16="http://schemas.microsoft.com/office/drawing/2014/main" id="{9BDF8A16-62E7-134C-8BF5-80A84A65B250}"/>
              </a:ext>
            </a:extLst>
          </p:cNvPr>
          <p:cNvSpPr/>
          <p:nvPr/>
        </p:nvSpPr>
        <p:spPr>
          <a:xfrm>
            <a:off x="8191886" y="3429000"/>
            <a:ext cx="3057189" cy="8540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a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When you want to test your app or if it was designed for a specific group of people, you can sideload your app and use it right away.</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E1F795C-11D9-4BE4-87DF-FC9980F76DD1}"/>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803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E60EAA-BFAE-4495-9BA8-499FF029721C}"/>
              </a:ext>
            </a:extLst>
          </p:cNvPr>
          <p:cNvSpPr>
            <a:spLocks noGrp="1"/>
          </p:cNvSpPr>
          <p:nvPr>
            <p:ph type="title" idx="4294967295"/>
          </p:nvPr>
        </p:nvSpPr>
        <p:spPr>
          <a:xfrm>
            <a:off x="584200" y="3035301"/>
            <a:ext cx="8559800" cy="393700"/>
          </a:xfrm>
        </p:spPr>
        <p:txBody>
          <a:bodyPr>
            <a:normAutofit fontScale="90000"/>
          </a:bodyPr>
          <a:lstStyle/>
          <a:p>
            <a:r>
              <a:rPr lang="en-US" dirty="0"/>
              <a:t>Building scenarios</a:t>
            </a:r>
          </a:p>
        </p:txBody>
      </p:sp>
      <p:sp>
        <p:nvSpPr>
          <p:cNvPr id="4" name="TextBox 3">
            <a:extLst>
              <a:ext uri="{FF2B5EF4-FFF2-40B4-BE49-F238E27FC236}">
                <a16:creationId xmlns:a16="http://schemas.microsoft.com/office/drawing/2014/main" id="{0D86D095-65B0-4E0F-8A60-3258011B942F}"/>
              </a:ext>
            </a:extLst>
          </p:cNvPr>
          <p:cNvSpPr txBox="1">
            <a:spLocks/>
          </p:cNvSpPr>
          <p:nvPr/>
        </p:nvSpPr>
        <p:spPr>
          <a:xfrm>
            <a:off x="796472" y="3564082"/>
            <a:ext cx="3400483" cy="400110"/>
          </a:xfrm>
          <a:prstGeom prst="rect">
            <a:avLst/>
          </a:prstGeom>
          <a:noFill/>
        </p:spPr>
        <p:txBody>
          <a:bodyPr wrap="square" lIns="0" rIns="0" rtlCol="0">
            <a:spAutoFit/>
          </a:bodyPr>
          <a:lstStyle/>
          <a:p>
            <a:r>
              <a:rPr lang="en-US" sz="2000" dirty="0">
                <a:latin typeface="Segoe UI" panose="020B0502040204020203" pitchFamily="34" charset="0"/>
                <a:cs typeface="Segoe UI" panose="020B0502040204020203" pitchFamily="34" charset="0"/>
              </a:rPr>
              <a:t>Some ideas to get you started</a:t>
            </a:r>
          </a:p>
        </p:txBody>
      </p:sp>
      <p:pic>
        <p:nvPicPr>
          <p:cNvPr id="5" name="Picture 4" descr="Image of laptop with Microsoft Teams logo displayed on screen">
            <a:extLst>
              <a:ext uri="{FF2B5EF4-FFF2-40B4-BE49-F238E27FC236}">
                <a16:creationId xmlns:a16="http://schemas.microsoft.com/office/drawing/2014/main" id="{1FBD93C0-FBDC-463B-A184-24E4AEB64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273" y="1412707"/>
            <a:ext cx="8491666" cy="5120603"/>
          </a:xfrm>
          <a:prstGeom prst="rect">
            <a:avLst/>
          </a:prstGeom>
        </p:spPr>
      </p:pic>
    </p:spTree>
    <p:extLst>
      <p:ext uri="{BB962C8B-B14F-4D97-AF65-F5344CB8AC3E}">
        <p14:creationId xmlns:p14="http://schemas.microsoft.com/office/powerpoint/2010/main" val="158479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54BF44-A966-448C-91EA-A409E82A7640}"/>
              </a:ext>
            </a:extLst>
          </p:cNvPr>
          <p:cNvSpPr/>
          <p:nvPr/>
        </p:nvSpPr>
        <p:spPr>
          <a:xfrm>
            <a:off x="319226" y="829194"/>
            <a:ext cx="11737910" cy="5663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clock&#10;&#10;Description automatically generated">
            <a:extLst>
              <a:ext uri="{FF2B5EF4-FFF2-40B4-BE49-F238E27FC236}">
                <a16:creationId xmlns:a16="http://schemas.microsoft.com/office/drawing/2014/main" id="{D0FA3790-5358-4F0B-849A-C59DA4709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34" y="2318321"/>
            <a:ext cx="1641566" cy="1641566"/>
          </a:xfrm>
          <a:prstGeom prst="rect">
            <a:avLst/>
          </a:prstGeom>
        </p:spPr>
      </p:pic>
      <p:sp>
        <p:nvSpPr>
          <p:cNvPr id="5" name="Rectangle: Rounded Corners 4">
            <a:extLst>
              <a:ext uri="{FF2B5EF4-FFF2-40B4-BE49-F238E27FC236}">
                <a16:creationId xmlns:a16="http://schemas.microsoft.com/office/drawing/2014/main" id="{CF442F1F-5A7D-42DA-AFF3-9600B715D4B2}"/>
              </a:ext>
            </a:extLst>
          </p:cNvPr>
          <p:cNvSpPr/>
          <p:nvPr/>
        </p:nvSpPr>
        <p:spPr>
          <a:xfrm>
            <a:off x="2083916" y="1195194"/>
            <a:ext cx="3087329" cy="388374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EB01981-2C6F-42D0-9393-DF8E480168E9}"/>
              </a:ext>
            </a:extLst>
          </p:cNvPr>
          <p:cNvSpPr txBox="1"/>
          <p:nvPr/>
        </p:nvSpPr>
        <p:spPr>
          <a:xfrm>
            <a:off x="2136688" y="1676400"/>
            <a:ext cx="2972480" cy="369332"/>
          </a:xfrm>
          <a:prstGeom prst="rect">
            <a:avLst/>
          </a:prstGeom>
          <a:noFill/>
        </p:spPr>
        <p:txBody>
          <a:bodyPr wrap="square" rtlCol="0">
            <a:spAutoFit/>
          </a:bodyPr>
          <a:lstStyle/>
          <a:p>
            <a:r>
              <a:rPr lang="en-GB" dirty="0">
                <a:solidFill>
                  <a:schemeClr val="bg1"/>
                </a:solidFill>
              </a:rPr>
              <a:t>Microsoft Teams App Package</a:t>
            </a:r>
          </a:p>
        </p:txBody>
      </p:sp>
      <p:sp>
        <p:nvSpPr>
          <p:cNvPr id="7" name="Rectangle 6">
            <a:extLst>
              <a:ext uri="{FF2B5EF4-FFF2-40B4-BE49-F238E27FC236}">
                <a16:creationId xmlns:a16="http://schemas.microsoft.com/office/drawing/2014/main" id="{66A0FAEB-22AE-411F-A898-818A6F0CAAF1}"/>
              </a:ext>
            </a:extLst>
          </p:cNvPr>
          <p:cNvSpPr/>
          <p:nvPr/>
        </p:nvSpPr>
        <p:spPr>
          <a:xfrm>
            <a:off x="2330254" y="2120052"/>
            <a:ext cx="2585352" cy="25897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B3F859E-DDE7-40C5-9E12-5CF7AF0F0AB2}"/>
              </a:ext>
            </a:extLst>
          </p:cNvPr>
          <p:cNvSpPr txBox="1"/>
          <p:nvPr/>
        </p:nvSpPr>
        <p:spPr>
          <a:xfrm>
            <a:off x="3008147" y="2252382"/>
            <a:ext cx="863891" cy="369332"/>
          </a:xfrm>
          <a:prstGeom prst="rect">
            <a:avLst/>
          </a:prstGeom>
          <a:noFill/>
        </p:spPr>
        <p:txBody>
          <a:bodyPr wrap="square" rtlCol="0">
            <a:spAutoFit/>
          </a:bodyPr>
          <a:lstStyle/>
          <a:p>
            <a:r>
              <a:rPr lang="en-GB" dirty="0"/>
              <a:t>app.zip</a:t>
            </a:r>
          </a:p>
        </p:txBody>
      </p:sp>
      <p:sp>
        <p:nvSpPr>
          <p:cNvPr id="9" name="Flowchart: Process 12">
            <a:extLst>
              <a:ext uri="{FF2B5EF4-FFF2-40B4-BE49-F238E27FC236}">
                <a16:creationId xmlns:a16="http://schemas.microsoft.com/office/drawing/2014/main" id="{31CB20BE-B4C0-40BF-8894-4BDE3C353222}"/>
              </a:ext>
            </a:extLst>
          </p:cNvPr>
          <p:cNvSpPr/>
          <p:nvPr/>
        </p:nvSpPr>
        <p:spPr>
          <a:xfrm>
            <a:off x="2457807" y="3314679"/>
            <a:ext cx="2330245" cy="521110"/>
          </a:xfrm>
          <a:solidFill>
            <a:schemeClr val="accent3">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color.png</a:t>
            </a:r>
          </a:p>
        </p:txBody>
      </p:sp>
      <p:sp>
        <p:nvSpPr>
          <p:cNvPr id="10" name="Flowchart: Process 13">
            <a:extLst>
              <a:ext uri="{FF2B5EF4-FFF2-40B4-BE49-F238E27FC236}">
                <a16:creationId xmlns:a16="http://schemas.microsoft.com/office/drawing/2014/main" id="{FA62BA74-3E1F-44C3-BD56-AE05F1F59461}"/>
              </a:ext>
            </a:extLst>
          </p:cNvPr>
          <p:cNvSpPr/>
          <p:nvPr/>
        </p:nvSpPr>
        <p:spPr>
          <a:xfrm>
            <a:off x="2457806" y="3959887"/>
            <a:ext cx="2330245" cy="521110"/>
          </a:xfrm>
          <a:solidFill>
            <a:schemeClr val="accent3">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Outline.png</a:t>
            </a:r>
          </a:p>
        </p:txBody>
      </p:sp>
      <p:cxnSp>
        <p:nvCxnSpPr>
          <p:cNvPr id="11" name="Straight Arrow Connector 10">
            <a:extLst>
              <a:ext uri="{FF2B5EF4-FFF2-40B4-BE49-F238E27FC236}">
                <a16:creationId xmlns:a16="http://schemas.microsoft.com/office/drawing/2014/main" id="{D56DD359-912A-4119-8AC4-555EF4811E59}"/>
              </a:ext>
            </a:extLst>
          </p:cNvPr>
          <p:cNvCxnSpPr>
            <a:cxnSpLocks/>
            <a:stCxn id="5" idx="1"/>
          </p:cNvCxnSpPr>
          <p:nvPr/>
        </p:nvCxnSpPr>
        <p:spPr>
          <a:xfrm flipH="1">
            <a:off x="1464484" y="3137065"/>
            <a:ext cx="619432" cy="0"/>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939EB18-D22A-4824-8F9F-23112C02FD05}"/>
              </a:ext>
            </a:extLst>
          </p:cNvPr>
          <p:cNvSpPr/>
          <p:nvPr/>
        </p:nvSpPr>
        <p:spPr>
          <a:xfrm>
            <a:off x="8833762" y="1101787"/>
            <a:ext cx="3087329" cy="33792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21ABF526-7CA5-4C70-83A8-CC93A3919045}"/>
              </a:ext>
            </a:extLst>
          </p:cNvPr>
          <p:cNvSpPr/>
          <p:nvPr/>
        </p:nvSpPr>
        <p:spPr>
          <a:xfrm>
            <a:off x="5417583" y="3551073"/>
            <a:ext cx="3087329" cy="264874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2DE8760-675A-4553-8939-944B9082B73A}"/>
              </a:ext>
            </a:extLst>
          </p:cNvPr>
          <p:cNvSpPr txBox="1"/>
          <p:nvPr/>
        </p:nvSpPr>
        <p:spPr>
          <a:xfrm>
            <a:off x="6338091" y="3753053"/>
            <a:ext cx="1328825" cy="369332"/>
          </a:xfrm>
          <a:prstGeom prst="rect">
            <a:avLst/>
          </a:prstGeom>
          <a:noFill/>
        </p:spPr>
        <p:txBody>
          <a:bodyPr wrap="square" rtlCol="0">
            <a:spAutoFit/>
          </a:bodyPr>
          <a:lstStyle/>
          <a:p>
            <a:r>
              <a:rPr lang="en-GB" dirty="0">
                <a:solidFill>
                  <a:schemeClr val="bg1"/>
                </a:solidFill>
              </a:rPr>
              <a:t>Azure Portal</a:t>
            </a:r>
          </a:p>
        </p:txBody>
      </p:sp>
      <p:sp>
        <p:nvSpPr>
          <p:cNvPr id="15" name="TextBox 14">
            <a:extLst>
              <a:ext uri="{FF2B5EF4-FFF2-40B4-BE49-F238E27FC236}">
                <a16:creationId xmlns:a16="http://schemas.microsoft.com/office/drawing/2014/main" id="{5CED42DB-7FFE-4AF2-91FD-2817A7BA5F63}"/>
              </a:ext>
            </a:extLst>
          </p:cNvPr>
          <p:cNvSpPr txBox="1"/>
          <p:nvPr/>
        </p:nvSpPr>
        <p:spPr>
          <a:xfrm>
            <a:off x="9730423" y="1298433"/>
            <a:ext cx="1294006" cy="369332"/>
          </a:xfrm>
          <a:prstGeom prst="rect">
            <a:avLst/>
          </a:prstGeom>
          <a:noFill/>
        </p:spPr>
        <p:txBody>
          <a:bodyPr wrap="square" rtlCol="0">
            <a:spAutoFit/>
          </a:bodyPr>
          <a:lstStyle/>
          <a:p>
            <a:r>
              <a:rPr lang="en-GB" dirty="0">
                <a:solidFill>
                  <a:schemeClr val="bg1"/>
                </a:solidFill>
              </a:rPr>
              <a:t>Application</a:t>
            </a:r>
          </a:p>
        </p:txBody>
      </p:sp>
      <p:sp>
        <p:nvSpPr>
          <p:cNvPr id="16" name="Rectangle 15">
            <a:extLst>
              <a:ext uri="{FF2B5EF4-FFF2-40B4-BE49-F238E27FC236}">
                <a16:creationId xmlns:a16="http://schemas.microsoft.com/office/drawing/2014/main" id="{69B78FB3-3739-4D14-A286-24084EEA8B23}"/>
              </a:ext>
            </a:extLst>
          </p:cNvPr>
          <p:cNvSpPr/>
          <p:nvPr/>
        </p:nvSpPr>
        <p:spPr>
          <a:xfrm>
            <a:off x="5709827" y="4340879"/>
            <a:ext cx="2466811" cy="1465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A499F79-50A3-42AF-BC19-2B2B4FFBD8E9}"/>
              </a:ext>
            </a:extLst>
          </p:cNvPr>
          <p:cNvSpPr/>
          <p:nvPr/>
        </p:nvSpPr>
        <p:spPr bwMode="auto">
          <a:xfrm>
            <a:off x="5839838" y="4500798"/>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2">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solidFill>
                  <a:schemeClr val="bg1"/>
                </a:solidFill>
              </a:rPr>
              <a:t>Bot Framework Channel registration</a:t>
            </a:r>
          </a:p>
        </p:txBody>
      </p:sp>
      <p:sp>
        <p:nvSpPr>
          <p:cNvPr id="18" name="Rectangle 17">
            <a:extLst>
              <a:ext uri="{FF2B5EF4-FFF2-40B4-BE49-F238E27FC236}">
                <a16:creationId xmlns:a16="http://schemas.microsoft.com/office/drawing/2014/main" id="{8B254D9F-CF2A-4DD4-BA65-168A3D16AFF0}"/>
              </a:ext>
            </a:extLst>
          </p:cNvPr>
          <p:cNvSpPr/>
          <p:nvPr/>
        </p:nvSpPr>
        <p:spPr bwMode="auto">
          <a:xfrm>
            <a:off x="5836001" y="5117527"/>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2">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Deploy &amp; Publish your App</a:t>
            </a:r>
          </a:p>
        </p:txBody>
      </p:sp>
      <p:sp>
        <p:nvSpPr>
          <p:cNvPr id="19" name="Rectangle 18">
            <a:extLst>
              <a:ext uri="{FF2B5EF4-FFF2-40B4-BE49-F238E27FC236}">
                <a16:creationId xmlns:a16="http://schemas.microsoft.com/office/drawing/2014/main" id="{5385F505-3269-4E66-8B48-AAE5956F360C}"/>
              </a:ext>
            </a:extLst>
          </p:cNvPr>
          <p:cNvSpPr/>
          <p:nvPr/>
        </p:nvSpPr>
        <p:spPr>
          <a:xfrm>
            <a:off x="8979243" y="1799881"/>
            <a:ext cx="2733007" cy="22579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5433280-0D61-42CC-A2DA-63E3FA288EF4}"/>
              </a:ext>
            </a:extLst>
          </p:cNvPr>
          <p:cNvSpPr/>
          <p:nvPr/>
        </p:nvSpPr>
        <p:spPr bwMode="auto">
          <a:xfrm>
            <a:off x="9252181" y="1991827"/>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6">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100" dirty="0">
                <a:solidFill>
                  <a:schemeClr val="bg1"/>
                </a:solidFill>
                <a:latin typeface="Segoe UI"/>
                <a:ea typeface="Segoe UI" pitchFamily="34" charset="0"/>
                <a:cs typeface="Segoe UI" pitchFamily="34" charset="0"/>
              </a:rPr>
              <a:t>Web pages with server side and client-side logic</a:t>
            </a:r>
          </a:p>
        </p:txBody>
      </p:sp>
      <p:sp>
        <p:nvSpPr>
          <p:cNvPr id="21" name="Rectangle 20">
            <a:extLst>
              <a:ext uri="{FF2B5EF4-FFF2-40B4-BE49-F238E27FC236}">
                <a16:creationId xmlns:a16="http://schemas.microsoft.com/office/drawing/2014/main" id="{AFF07113-39E0-4EB6-859E-6BD7086033A8}"/>
              </a:ext>
            </a:extLst>
          </p:cNvPr>
          <p:cNvSpPr/>
          <p:nvPr/>
        </p:nvSpPr>
        <p:spPr bwMode="auto">
          <a:xfrm>
            <a:off x="9220502" y="2651211"/>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6">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100" dirty="0">
                <a:solidFill>
                  <a:schemeClr val="bg1"/>
                </a:solidFill>
                <a:latin typeface="Segoe UI"/>
                <a:ea typeface="Segoe UI" pitchFamily="34" charset="0"/>
                <a:cs typeface="Segoe UI" pitchFamily="34" charset="0"/>
              </a:rPr>
              <a:t>Web API—for Bots and business logic</a:t>
            </a:r>
          </a:p>
        </p:txBody>
      </p:sp>
      <p:sp>
        <p:nvSpPr>
          <p:cNvPr id="22" name="Rectangle 21">
            <a:extLst>
              <a:ext uri="{FF2B5EF4-FFF2-40B4-BE49-F238E27FC236}">
                <a16:creationId xmlns:a16="http://schemas.microsoft.com/office/drawing/2014/main" id="{F1B688C9-9F4E-408C-B11A-52B4A6DA46AA}"/>
              </a:ext>
            </a:extLst>
          </p:cNvPr>
          <p:cNvSpPr/>
          <p:nvPr/>
        </p:nvSpPr>
        <p:spPr bwMode="auto">
          <a:xfrm>
            <a:off x="9223493" y="3350670"/>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6">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100" dirty="0">
                <a:solidFill>
                  <a:schemeClr val="bg1"/>
                </a:solidFill>
                <a:latin typeface="Segoe UI"/>
                <a:ea typeface="Segoe UI" pitchFamily="34" charset="0"/>
                <a:cs typeface="Segoe UI" pitchFamily="34" charset="0"/>
              </a:rPr>
              <a:t>Background Jobs</a:t>
            </a:r>
          </a:p>
        </p:txBody>
      </p:sp>
      <p:sp>
        <p:nvSpPr>
          <p:cNvPr id="23" name="Rectangle 22">
            <a:extLst>
              <a:ext uri="{FF2B5EF4-FFF2-40B4-BE49-F238E27FC236}">
                <a16:creationId xmlns:a16="http://schemas.microsoft.com/office/drawing/2014/main" id="{FA828F4C-A103-41AD-B208-D430BEB44C6D}"/>
              </a:ext>
            </a:extLst>
          </p:cNvPr>
          <p:cNvSpPr/>
          <p:nvPr/>
        </p:nvSpPr>
        <p:spPr bwMode="auto">
          <a:xfrm>
            <a:off x="2480213" y="2687549"/>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3">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manifest.json</a:t>
            </a:r>
          </a:p>
        </p:txBody>
      </p:sp>
      <p:sp>
        <p:nvSpPr>
          <p:cNvPr id="24" name="Rectangle 23">
            <a:extLst>
              <a:ext uri="{FF2B5EF4-FFF2-40B4-BE49-F238E27FC236}">
                <a16:creationId xmlns:a16="http://schemas.microsoft.com/office/drawing/2014/main" id="{009477A7-4464-4CCD-B49B-817893E88903}"/>
              </a:ext>
            </a:extLst>
          </p:cNvPr>
          <p:cNvSpPr/>
          <p:nvPr/>
        </p:nvSpPr>
        <p:spPr bwMode="auto">
          <a:xfrm>
            <a:off x="2467376" y="3350670"/>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3">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Color.png</a:t>
            </a:r>
          </a:p>
        </p:txBody>
      </p:sp>
      <p:sp>
        <p:nvSpPr>
          <p:cNvPr id="25" name="Rectangle 24">
            <a:extLst>
              <a:ext uri="{FF2B5EF4-FFF2-40B4-BE49-F238E27FC236}">
                <a16:creationId xmlns:a16="http://schemas.microsoft.com/office/drawing/2014/main" id="{70B5F346-B228-43C1-A8E8-01D58CA4BAF6}"/>
              </a:ext>
            </a:extLst>
          </p:cNvPr>
          <p:cNvSpPr/>
          <p:nvPr/>
        </p:nvSpPr>
        <p:spPr bwMode="auto">
          <a:xfrm>
            <a:off x="2451502" y="3989210"/>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3">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Outline.png</a:t>
            </a:r>
          </a:p>
        </p:txBody>
      </p:sp>
      <p:cxnSp>
        <p:nvCxnSpPr>
          <p:cNvPr id="26" name="Straight Arrow Connector 25">
            <a:extLst>
              <a:ext uri="{FF2B5EF4-FFF2-40B4-BE49-F238E27FC236}">
                <a16:creationId xmlns:a16="http://schemas.microsoft.com/office/drawing/2014/main" id="{E5036F35-DF89-43A7-BDD5-D44E4C4A4A62}"/>
              </a:ext>
            </a:extLst>
          </p:cNvPr>
          <p:cNvCxnSpPr>
            <a:cxnSpLocks/>
            <a:stCxn id="7" idx="3"/>
          </p:cNvCxnSpPr>
          <p:nvPr/>
        </p:nvCxnSpPr>
        <p:spPr>
          <a:xfrm flipV="1">
            <a:off x="4915606" y="2651212"/>
            <a:ext cx="4063637" cy="763718"/>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ABF08FD2-EFF2-42DB-B4C8-76CBC03FB4A4}"/>
              </a:ext>
            </a:extLst>
          </p:cNvPr>
          <p:cNvCxnSpPr>
            <a:cxnSpLocks/>
            <a:stCxn id="7" idx="3"/>
            <a:endCxn id="16" idx="1"/>
          </p:cNvCxnSpPr>
          <p:nvPr/>
        </p:nvCxnSpPr>
        <p:spPr>
          <a:xfrm>
            <a:off x="4915606" y="3414930"/>
            <a:ext cx="794221" cy="1658772"/>
          </a:xfrm>
          <a:prstGeom prst="bentConnector3">
            <a:avLst>
              <a:gd name="adj1" fmla="val 50000"/>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1A8B5EF-367F-4050-BF14-CE17A633DC08}"/>
              </a:ext>
            </a:extLst>
          </p:cNvPr>
          <p:cNvCxnSpPr>
            <a:cxnSpLocks/>
            <a:stCxn id="13" idx="3"/>
            <a:endCxn id="19" idx="1"/>
          </p:cNvCxnSpPr>
          <p:nvPr/>
        </p:nvCxnSpPr>
        <p:spPr>
          <a:xfrm flipV="1">
            <a:off x="8504912" y="2928868"/>
            <a:ext cx="474331" cy="1946576"/>
          </a:xfrm>
          <a:prstGeom prst="bentConnector3">
            <a:avLst>
              <a:gd name="adj1" fmla="val 50000"/>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61EAE1-7852-4BF7-8DBF-7CDE804FC295}"/>
              </a:ext>
            </a:extLst>
          </p:cNvPr>
          <p:cNvCxnSpPr>
            <a:stCxn id="19" idx="2"/>
            <a:endCxn id="16" idx="3"/>
          </p:cNvCxnSpPr>
          <p:nvPr/>
        </p:nvCxnSpPr>
        <p:spPr>
          <a:xfrm rot="5400000">
            <a:off x="8753270" y="3481224"/>
            <a:ext cx="1015847" cy="2169109"/>
          </a:xfrm>
          <a:prstGeom prst="bentConnector2">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5D67E3-71DD-4317-9069-ABD1F2326DD8}"/>
              </a:ext>
            </a:extLst>
          </p:cNvPr>
          <p:cNvSpPr>
            <a:spLocks noGrp="1"/>
          </p:cNvSpPr>
          <p:nvPr>
            <p:ph type="title"/>
          </p:nvPr>
        </p:nvSpPr>
        <p:spPr>
          <a:xfrm>
            <a:off x="-1" y="15815"/>
            <a:ext cx="11024429" cy="1491005"/>
          </a:xfrm>
        </p:spPr>
        <p:txBody>
          <a:bodyPr/>
          <a:lstStyle/>
          <a:p>
            <a:r>
              <a:rPr lang="en-US" dirty="0"/>
              <a:t>A Microsoft Teams app</a:t>
            </a:r>
            <a:endParaRPr lang="en-GB" dirty="0"/>
          </a:p>
        </p:txBody>
      </p:sp>
    </p:spTree>
    <p:extLst>
      <p:ext uri="{BB962C8B-B14F-4D97-AF65-F5344CB8AC3E}">
        <p14:creationId xmlns:p14="http://schemas.microsoft.com/office/powerpoint/2010/main" val="4098886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B3EA-C954-4604-8144-E1902DEDEE63}"/>
              </a:ext>
            </a:extLst>
          </p:cNvPr>
          <p:cNvSpPr>
            <a:spLocks noGrp="1"/>
          </p:cNvSpPr>
          <p:nvPr>
            <p:ph type="title"/>
          </p:nvPr>
        </p:nvSpPr>
        <p:spPr>
          <a:xfrm>
            <a:off x="505326" y="150087"/>
            <a:ext cx="11336039" cy="744014"/>
          </a:xfrm>
        </p:spPr>
        <p:txBody>
          <a:bodyPr/>
          <a:lstStyle/>
          <a:p>
            <a:r>
              <a:rPr lang="en-US" dirty="0"/>
              <a:t>Building apps</a:t>
            </a:r>
          </a:p>
        </p:txBody>
      </p:sp>
      <p:sp>
        <p:nvSpPr>
          <p:cNvPr id="3" name="Oval 2">
            <a:extLst>
              <a:ext uri="{FF2B5EF4-FFF2-40B4-BE49-F238E27FC236}">
                <a16:creationId xmlns:a16="http://schemas.microsoft.com/office/drawing/2014/main" id="{14D65272-AECC-42D8-9458-2A5C07B9A5BA}"/>
              </a:ext>
            </a:extLst>
          </p:cNvPr>
          <p:cNvSpPr/>
          <p:nvPr/>
        </p:nvSpPr>
        <p:spPr bwMode="auto">
          <a:xfrm>
            <a:off x="2951744" y="1412248"/>
            <a:ext cx="914401" cy="914401"/>
          </a:xfrm>
          <a:prstGeom prst="ellipse">
            <a:avLst/>
          </a:prstGeom>
          <a:solidFill>
            <a:srgbClr val="FFFFFF"/>
          </a:solidFill>
          <a:ln w="762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D83B01"/>
                </a:solidFill>
                <a:ea typeface="Segoe UI" pitchFamily="34" charset="0"/>
                <a:cs typeface="Segoe UI" pitchFamily="34" charset="0"/>
              </a:rPr>
              <a:t>1</a:t>
            </a:r>
          </a:p>
        </p:txBody>
      </p:sp>
      <p:sp>
        <p:nvSpPr>
          <p:cNvPr id="7" name="Oval 6">
            <a:extLst>
              <a:ext uri="{FF2B5EF4-FFF2-40B4-BE49-F238E27FC236}">
                <a16:creationId xmlns:a16="http://schemas.microsoft.com/office/drawing/2014/main" id="{6BB2FBC3-550C-4B9A-9E8B-7D7A615057D3}"/>
              </a:ext>
            </a:extLst>
          </p:cNvPr>
          <p:cNvSpPr/>
          <p:nvPr/>
        </p:nvSpPr>
        <p:spPr bwMode="auto">
          <a:xfrm>
            <a:off x="7868654" y="2326649"/>
            <a:ext cx="914401" cy="914401"/>
          </a:xfrm>
          <a:prstGeom prst="ellipse">
            <a:avLst/>
          </a:prstGeom>
          <a:solidFill>
            <a:srgbClr val="FFFFFF"/>
          </a:solidFill>
          <a:ln w="7620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F8C00"/>
                </a:solidFill>
                <a:ea typeface="Segoe UI" pitchFamily="34" charset="0"/>
                <a:cs typeface="Segoe UI" pitchFamily="34" charset="0"/>
              </a:rPr>
              <a:t>2</a:t>
            </a:r>
          </a:p>
        </p:txBody>
      </p:sp>
      <p:sp>
        <p:nvSpPr>
          <p:cNvPr id="13" name="Oval 12">
            <a:extLst>
              <a:ext uri="{FF2B5EF4-FFF2-40B4-BE49-F238E27FC236}">
                <a16:creationId xmlns:a16="http://schemas.microsoft.com/office/drawing/2014/main" id="{822729FB-8B11-4A02-8E7C-54B889F181AD}"/>
              </a:ext>
            </a:extLst>
          </p:cNvPr>
          <p:cNvSpPr/>
          <p:nvPr/>
        </p:nvSpPr>
        <p:spPr bwMode="auto">
          <a:xfrm>
            <a:off x="2951745" y="3241050"/>
            <a:ext cx="914401" cy="914401"/>
          </a:xfrm>
          <a:prstGeom prst="ellipse">
            <a:avLst/>
          </a:prstGeom>
          <a:solidFill>
            <a:srgbClr val="FFFFFF"/>
          </a:solidFill>
          <a:ln w="762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78D7"/>
                </a:solidFill>
                <a:ea typeface="Segoe UI" pitchFamily="34" charset="0"/>
                <a:cs typeface="Segoe UI" pitchFamily="34" charset="0"/>
              </a:rPr>
              <a:t>3</a:t>
            </a:r>
          </a:p>
        </p:txBody>
      </p:sp>
      <p:sp>
        <p:nvSpPr>
          <p:cNvPr id="14" name="Oval 13">
            <a:extLst>
              <a:ext uri="{FF2B5EF4-FFF2-40B4-BE49-F238E27FC236}">
                <a16:creationId xmlns:a16="http://schemas.microsoft.com/office/drawing/2014/main" id="{275F42E1-ED24-41DA-AB8E-8F86A5985742}"/>
              </a:ext>
            </a:extLst>
          </p:cNvPr>
          <p:cNvSpPr/>
          <p:nvPr/>
        </p:nvSpPr>
        <p:spPr bwMode="auto">
          <a:xfrm>
            <a:off x="7868654" y="4155451"/>
            <a:ext cx="914401" cy="914401"/>
          </a:xfrm>
          <a:prstGeom prst="ellipse">
            <a:avLst/>
          </a:prstGeom>
          <a:solidFill>
            <a:srgbClr val="FFFFFF"/>
          </a:solidFill>
          <a:ln w="762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188F"/>
                </a:solidFill>
                <a:ea typeface="Segoe UI" pitchFamily="34" charset="0"/>
                <a:cs typeface="Segoe UI" pitchFamily="34" charset="0"/>
              </a:rPr>
              <a:t>4</a:t>
            </a:r>
          </a:p>
        </p:txBody>
      </p:sp>
      <p:sp>
        <p:nvSpPr>
          <p:cNvPr id="15" name="Oval 14">
            <a:extLst>
              <a:ext uri="{FF2B5EF4-FFF2-40B4-BE49-F238E27FC236}">
                <a16:creationId xmlns:a16="http://schemas.microsoft.com/office/drawing/2014/main" id="{9285BA28-B7EC-45C0-9F0D-5D05C3DA686F}"/>
              </a:ext>
            </a:extLst>
          </p:cNvPr>
          <p:cNvSpPr/>
          <p:nvPr/>
        </p:nvSpPr>
        <p:spPr bwMode="auto">
          <a:xfrm>
            <a:off x="2951743" y="5069852"/>
            <a:ext cx="914401" cy="914401"/>
          </a:xfrm>
          <a:prstGeom prst="ellipse">
            <a:avLst/>
          </a:prstGeom>
          <a:solidFill>
            <a:srgbClr val="FFFFFF"/>
          </a:solidFill>
          <a:ln w="76200">
            <a:solidFill>
              <a:srgbClr val="00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B294"/>
                </a:solidFill>
                <a:ea typeface="Segoe UI" pitchFamily="34" charset="0"/>
                <a:cs typeface="Segoe UI" pitchFamily="34" charset="0"/>
              </a:rPr>
              <a:t>5</a:t>
            </a:r>
          </a:p>
        </p:txBody>
      </p:sp>
      <p:cxnSp>
        <p:nvCxnSpPr>
          <p:cNvPr id="20" name="Straight Arrow Connector 19">
            <a:extLst>
              <a:ext uri="{FF2B5EF4-FFF2-40B4-BE49-F238E27FC236}">
                <a16:creationId xmlns:a16="http://schemas.microsoft.com/office/drawing/2014/main" id="{71624AFF-1CCF-46F1-B346-B41B4A46DA06}"/>
              </a:ext>
            </a:extLst>
          </p:cNvPr>
          <p:cNvCxnSpPr>
            <a:cxnSpLocks/>
            <a:stCxn id="3" idx="6"/>
            <a:endCxn id="7" idx="7"/>
          </p:cNvCxnSpPr>
          <p:nvPr/>
        </p:nvCxnSpPr>
        <p:spPr>
          <a:xfrm>
            <a:off x="3866145" y="1869449"/>
            <a:ext cx="4782999" cy="591111"/>
          </a:xfrm>
          <a:prstGeom prst="curvedConnector2">
            <a:avLst/>
          </a:prstGeom>
          <a:ln w="762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DAEEF6-79BC-4C10-82B7-E1BDBB9CA134}"/>
              </a:ext>
            </a:extLst>
          </p:cNvPr>
          <p:cNvCxnSpPr>
            <a:cxnSpLocks/>
            <a:stCxn id="7" idx="5"/>
            <a:endCxn id="13" idx="6"/>
          </p:cNvCxnSpPr>
          <p:nvPr/>
        </p:nvCxnSpPr>
        <p:spPr>
          <a:xfrm rot="5400000">
            <a:off x="5962089" y="1011196"/>
            <a:ext cx="591112" cy="4782998"/>
          </a:xfrm>
          <a:prstGeom prst="curvedConnector2">
            <a:avLst/>
          </a:prstGeom>
          <a:ln w="76200">
            <a:solidFill>
              <a:srgbClr val="FF8C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946C8FB-9C31-47B9-A2FD-0E86C22BDD7F}"/>
              </a:ext>
            </a:extLst>
          </p:cNvPr>
          <p:cNvCxnSpPr>
            <a:cxnSpLocks/>
            <a:stCxn id="14" idx="5"/>
            <a:endCxn id="15" idx="6"/>
          </p:cNvCxnSpPr>
          <p:nvPr/>
        </p:nvCxnSpPr>
        <p:spPr>
          <a:xfrm rot="5400000">
            <a:off x="5962088" y="2839997"/>
            <a:ext cx="591112" cy="4783000"/>
          </a:xfrm>
          <a:prstGeom prst="curvedConnector2">
            <a:avLst/>
          </a:prstGeom>
          <a:ln w="76200">
            <a:solidFill>
              <a:srgbClr val="00188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EF4981-82F1-4497-A183-3BA9FC73C71E}"/>
              </a:ext>
            </a:extLst>
          </p:cNvPr>
          <p:cNvCxnSpPr>
            <a:stCxn id="13" idx="6"/>
            <a:endCxn id="14" idx="7"/>
          </p:cNvCxnSpPr>
          <p:nvPr/>
        </p:nvCxnSpPr>
        <p:spPr>
          <a:xfrm>
            <a:off x="3866146" y="3698251"/>
            <a:ext cx="4782998" cy="591111"/>
          </a:xfrm>
          <a:prstGeom prst="curvedConnector2">
            <a:avLst/>
          </a:prstGeom>
          <a:ln w="762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BC6CF11-0137-41D6-9981-3BD80A82E739}"/>
              </a:ext>
            </a:extLst>
          </p:cNvPr>
          <p:cNvSpPr txBox="1"/>
          <p:nvPr/>
        </p:nvSpPr>
        <p:spPr>
          <a:xfrm>
            <a:off x="505326" y="1448016"/>
            <a:ext cx="2312507" cy="49244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Get Started</a:t>
            </a:r>
          </a:p>
          <a:p>
            <a:pPr algn="l"/>
            <a:r>
              <a:rPr lang="en-US" sz="1200" dirty="0">
                <a:gradFill>
                  <a:gsLst>
                    <a:gs pos="2917">
                      <a:schemeClr val="tx1"/>
                    </a:gs>
                    <a:gs pos="30000">
                      <a:schemeClr val="tx1"/>
                    </a:gs>
                  </a:gsLst>
                  <a:lin ang="5400000" scaled="0"/>
                </a:gradFill>
              </a:rPr>
              <a:t>Define your app in App Studio</a:t>
            </a:r>
          </a:p>
        </p:txBody>
      </p:sp>
      <p:sp>
        <p:nvSpPr>
          <p:cNvPr id="41" name="TextBox 40">
            <a:extLst>
              <a:ext uri="{FF2B5EF4-FFF2-40B4-BE49-F238E27FC236}">
                <a16:creationId xmlns:a16="http://schemas.microsoft.com/office/drawing/2014/main" id="{33CF9342-8F2C-4DE3-8652-9B017E9A30E9}"/>
              </a:ext>
            </a:extLst>
          </p:cNvPr>
          <p:cNvSpPr txBox="1"/>
          <p:nvPr/>
        </p:nvSpPr>
        <p:spPr>
          <a:xfrm>
            <a:off x="9055768" y="2326649"/>
            <a:ext cx="2935707"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Connect your service</a:t>
            </a:r>
          </a:p>
          <a:p>
            <a:pPr algn="l"/>
            <a:r>
              <a:rPr lang="en-US" sz="1200" dirty="0">
                <a:gradFill>
                  <a:gsLst>
                    <a:gs pos="2917">
                      <a:schemeClr val="tx1"/>
                    </a:gs>
                    <a:gs pos="30000">
                      <a:schemeClr val="tx1"/>
                    </a:gs>
                  </a:gsLst>
                  <a:lin ang="5400000" scaled="0"/>
                </a:gradFill>
              </a:rPr>
              <a:t>Embed your web app or add NL/search commands over your existing service</a:t>
            </a:r>
          </a:p>
        </p:txBody>
      </p:sp>
      <p:sp>
        <p:nvSpPr>
          <p:cNvPr id="42" name="TextBox 41">
            <a:extLst>
              <a:ext uri="{FF2B5EF4-FFF2-40B4-BE49-F238E27FC236}">
                <a16:creationId xmlns:a16="http://schemas.microsoft.com/office/drawing/2014/main" id="{364068D9-B3D6-4951-A5F6-C547C6F70B07}"/>
              </a:ext>
            </a:extLst>
          </p:cNvPr>
          <p:cNvSpPr txBox="1"/>
          <p:nvPr/>
        </p:nvSpPr>
        <p:spPr>
          <a:xfrm>
            <a:off x="505327" y="3359696"/>
            <a:ext cx="231250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Automate teamwork</a:t>
            </a:r>
          </a:p>
          <a:p>
            <a:pPr algn="l"/>
            <a:r>
              <a:rPr lang="en-US" sz="1200" dirty="0">
                <a:gradFill>
                  <a:gsLst>
                    <a:gs pos="2917">
                      <a:schemeClr val="tx1"/>
                    </a:gs>
                    <a:gs pos="30000">
                      <a:schemeClr val="tx1"/>
                    </a:gs>
                  </a:gsLst>
                  <a:lin ang="5400000" scaled="0"/>
                </a:gradFill>
              </a:rPr>
              <a:t>Plug into Graph to automate team lifecycles</a:t>
            </a:r>
          </a:p>
        </p:txBody>
      </p:sp>
      <p:sp>
        <p:nvSpPr>
          <p:cNvPr id="43" name="TextBox 42">
            <a:extLst>
              <a:ext uri="{FF2B5EF4-FFF2-40B4-BE49-F238E27FC236}">
                <a16:creationId xmlns:a16="http://schemas.microsoft.com/office/drawing/2014/main" id="{68705FD7-3565-407C-8250-C4CF51C36475}"/>
              </a:ext>
            </a:extLst>
          </p:cNvPr>
          <p:cNvSpPr txBox="1"/>
          <p:nvPr/>
        </p:nvSpPr>
        <p:spPr>
          <a:xfrm>
            <a:off x="9049644" y="4235184"/>
            <a:ext cx="286351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Add rich comms</a:t>
            </a:r>
          </a:p>
          <a:p>
            <a:pPr algn="l"/>
            <a:r>
              <a:rPr lang="en-US" sz="1200" dirty="0">
                <a:gradFill>
                  <a:gsLst>
                    <a:gs pos="2917">
                      <a:schemeClr val="tx1"/>
                    </a:gs>
                    <a:gs pos="30000">
                      <a:schemeClr val="tx1"/>
                    </a:gs>
                  </a:gsLst>
                  <a:lin ang="5400000" scaled="0"/>
                </a:gradFill>
              </a:rPr>
              <a:t>Integrate voice and video to light up new interactions</a:t>
            </a:r>
          </a:p>
        </p:txBody>
      </p:sp>
      <p:sp>
        <p:nvSpPr>
          <p:cNvPr id="44" name="TextBox 43">
            <a:extLst>
              <a:ext uri="{FF2B5EF4-FFF2-40B4-BE49-F238E27FC236}">
                <a16:creationId xmlns:a16="http://schemas.microsoft.com/office/drawing/2014/main" id="{726986A9-9DA9-497A-B121-3A4C67295762}"/>
              </a:ext>
            </a:extLst>
          </p:cNvPr>
          <p:cNvSpPr txBox="1"/>
          <p:nvPr/>
        </p:nvSpPr>
        <p:spPr>
          <a:xfrm>
            <a:off x="505326" y="5188498"/>
            <a:ext cx="231250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Publish</a:t>
            </a:r>
          </a:p>
          <a:p>
            <a:pPr algn="l"/>
            <a:r>
              <a:rPr lang="en-US" sz="1200" dirty="0">
                <a:gradFill>
                  <a:gsLst>
                    <a:gs pos="2917">
                      <a:schemeClr val="tx1"/>
                    </a:gs>
                    <a:gs pos="30000">
                      <a:schemeClr val="tx1"/>
                    </a:gs>
                  </a:gsLst>
                  <a:lin ang="5400000" scaled="0"/>
                </a:gradFill>
              </a:rPr>
              <a:t>Submit to AppSource or your tenant’s app catalog</a:t>
            </a:r>
          </a:p>
        </p:txBody>
      </p:sp>
    </p:spTree>
    <p:extLst>
      <p:ext uri="{BB962C8B-B14F-4D97-AF65-F5344CB8AC3E}">
        <p14:creationId xmlns:p14="http://schemas.microsoft.com/office/powerpoint/2010/main" val="3181889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allAtOnce"/>
      <p:bldP spid="42" grpId="0"/>
      <p:bldP spid="43" grpId="0"/>
      <p:bldP spid="44" grpId="0"/>
      <p:bldP spid="4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microsoft">
            <a:extLst>
              <a:ext uri="{FF2B5EF4-FFF2-40B4-BE49-F238E27FC236}">
                <a16:creationId xmlns:a16="http://schemas.microsoft.com/office/drawing/2014/main" id="{C7B2E1F7-0709-4348-A27A-5BF0FC8166BA}"/>
              </a:ext>
            </a:extLst>
          </p:cNvPr>
          <p:cNvSpPr/>
          <p:nvPr/>
        </p:nvSpPr>
        <p:spPr>
          <a:xfrm>
            <a:off x="267399" y="2382261"/>
            <a:ext cx="12107105" cy="1041181"/>
          </a:xfrm>
          <a:prstGeom prst="rect">
            <a:avLst/>
          </a:prstGeom>
        </p:spPr>
        <p:txBody>
          <a:bodyPr vert="horz" wrap="square" lIns="0" tIns="89642" rIns="143428" bIns="89642" rtlCol="0" anchor="t">
            <a:noAutofit/>
          </a:bodyPr>
          <a:lstStyle/>
          <a:p>
            <a:pPr>
              <a:lnSpc>
                <a:spcPct val="90000"/>
              </a:lnSpc>
              <a:spcBef>
                <a:spcPct val="0"/>
              </a:spcBef>
              <a:defRPr/>
            </a:pPr>
            <a:r>
              <a:rPr lang="en-US" sz="6470" b="1" spc="-100" dirty="0">
                <a:ln w="3175">
                  <a:noFill/>
                </a:ln>
                <a:solidFill>
                  <a:schemeClr val="bg1"/>
                </a:solidFill>
                <a:latin typeface="+mj-lt"/>
                <a:cs typeface="Segoe UI" pitchFamily="34" charset="0"/>
              </a:rPr>
              <a:t>App Studio</a:t>
            </a:r>
          </a:p>
        </p:txBody>
      </p:sp>
    </p:spTree>
    <p:extLst>
      <p:ext uri="{BB962C8B-B14F-4D97-AF65-F5344CB8AC3E}">
        <p14:creationId xmlns:p14="http://schemas.microsoft.com/office/powerpoint/2010/main" val="19965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App Studio</a:t>
            </a:r>
          </a:p>
        </p:txBody>
      </p:sp>
      <p:sp>
        <p:nvSpPr>
          <p:cNvPr id="12" name="Rectangle 11">
            <a:extLst>
              <a:ext uri="{FF2B5EF4-FFF2-40B4-BE49-F238E27FC236}">
                <a16:creationId xmlns:a16="http://schemas.microsoft.com/office/drawing/2014/main" id="{D3147C10-F125-4A7B-A290-1CAC59AA4873}"/>
              </a:ext>
            </a:extLst>
          </p:cNvPr>
          <p:cNvSpPr/>
          <p:nvPr/>
        </p:nvSpPr>
        <p:spPr>
          <a:xfrm>
            <a:off x="519744" y="1411214"/>
            <a:ext cx="6638441" cy="40934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App Studio is a Teams app made for developers which: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Eliminates the need to manually craft an app package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Consolidates many registration and management experiences and reduces them down to single clicks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Provides a continually expanding set of tools such as a Card Editor to make the inner loop development process easier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itself built on the Teams platform and can be installed like any other app</a:t>
            </a:r>
          </a:p>
        </p:txBody>
      </p:sp>
      <p:pic>
        <p:nvPicPr>
          <p:cNvPr id="13" name="Picture 12" descr="Icon Applications tool">
            <a:extLst>
              <a:ext uri="{FF2B5EF4-FFF2-40B4-BE49-F238E27FC236}">
                <a16:creationId xmlns:a16="http://schemas.microsoft.com/office/drawing/2014/main" id="{1C64790D-AFAF-463F-B2CD-36590C5F93C8}"/>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764184" y="2139868"/>
            <a:ext cx="3368765" cy="336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6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0869-C2A0-43E4-BB96-4357F7EF376D}"/>
              </a:ext>
            </a:extLst>
          </p:cNvPr>
          <p:cNvSpPr>
            <a:spLocks noGrp="1"/>
          </p:cNvSpPr>
          <p:nvPr>
            <p:ph type="title"/>
          </p:nvPr>
        </p:nvSpPr>
        <p:spPr/>
        <p:txBody>
          <a:bodyPr>
            <a:normAutofit/>
          </a:bodyPr>
          <a:lstStyle/>
          <a:p>
            <a:r>
              <a:rPr lang="en-US" sz="3600" dirty="0"/>
              <a:t>Step 1: Get App Studio from Store</a:t>
            </a:r>
          </a:p>
        </p:txBody>
      </p:sp>
      <p:sp>
        <p:nvSpPr>
          <p:cNvPr id="3" name="Content Placeholder 2">
            <a:extLst>
              <a:ext uri="{FF2B5EF4-FFF2-40B4-BE49-F238E27FC236}">
                <a16:creationId xmlns:a16="http://schemas.microsoft.com/office/drawing/2014/main" id="{E3EF46D3-A16E-47CC-9949-2DD87F51B4EC}"/>
              </a:ext>
            </a:extLst>
          </p:cNvPr>
          <p:cNvSpPr>
            <a:spLocks noGrp="1"/>
          </p:cNvSpPr>
          <p:nvPr>
            <p:ph idx="1"/>
          </p:nvPr>
        </p:nvSpPr>
        <p:spPr/>
        <p:txBody>
          <a:bodyPr/>
          <a:lstStyle/>
          <a:p>
            <a:r>
              <a:rPr lang="en-US"/>
              <a:t>In Teams, click Apps button, search for “App Studio”, install.</a:t>
            </a:r>
          </a:p>
        </p:txBody>
      </p:sp>
      <p:pic>
        <p:nvPicPr>
          <p:cNvPr id="4" name="Picture 3">
            <a:extLst>
              <a:ext uri="{FF2B5EF4-FFF2-40B4-BE49-F238E27FC236}">
                <a16:creationId xmlns:a16="http://schemas.microsoft.com/office/drawing/2014/main" id="{2E88712B-7D26-48E0-BA12-FD26AC342FAC}"/>
              </a:ext>
            </a:extLst>
          </p:cNvPr>
          <p:cNvPicPr>
            <a:picLocks noChangeAspect="1"/>
          </p:cNvPicPr>
          <p:nvPr/>
        </p:nvPicPr>
        <p:blipFill>
          <a:blip r:embed="rId3"/>
          <a:stretch>
            <a:fillRect/>
          </a:stretch>
        </p:blipFill>
        <p:spPr>
          <a:xfrm>
            <a:off x="2053695" y="2336800"/>
            <a:ext cx="7610475" cy="4257675"/>
          </a:xfrm>
          <a:prstGeom prst="rect">
            <a:avLst/>
          </a:prstGeom>
        </p:spPr>
      </p:pic>
    </p:spTree>
    <p:extLst>
      <p:ext uri="{BB962C8B-B14F-4D97-AF65-F5344CB8AC3E}">
        <p14:creationId xmlns:p14="http://schemas.microsoft.com/office/powerpoint/2010/main" val="45700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D54A-3ACB-45A1-8B10-29ACE3C6E3B7}"/>
              </a:ext>
            </a:extLst>
          </p:cNvPr>
          <p:cNvSpPr>
            <a:spLocks noGrp="1"/>
          </p:cNvSpPr>
          <p:nvPr>
            <p:ph type="title"/>
          </p:nvPr>
        </p:nvSpPr>
        <p:spPr/>
        <p:txBody>
          <a:bodyPr>
            <a:normAutofit/>
          </a:bodyPr>
          <a:lstStyle/>
          <a:p>
            <a:r>
              <a:rPr lang="en-US" sz="3600" dirty="0"/>
              <a:t>Step 2. Go to App Studio, create an app</a:t>
            </a:r>
          </a:p>
        </p:txBody>
      </p:sp>
      <p:sp>
        <p:nvSpPr>
          <p:cNvPr id="3" name="Content Placeholder 2">
            <a:extLst>
              <a:ext uri="{FF2B5EF4-FFF2-40B4-BE49-F238E27FC236}">
                <a16:creationId xmlns:a16="http://schemas.microsoft.com/office/drawing/2014/main" id="{EA238961-EFB7-4B84-8E75-3E071F3C4510}"/>
              </a:ext>
            </a:extLst>
          </p:cNvPr>
          <p:cNvSpPr>
            <a:spLocks noGrp="1"/>
          </p:cNvSpPr>
          <p:nvPr>
            <p:ph idx="1"/>
          </p:nvPr>
        </p:nvSpPr>
        <p:spPr/>
        <p:txBody>
          <a:bodyPr/>
          <a:lstStyle/>
          <a:p>
            <a:r>
              <a:rPr lang="en-US"/>
              <a:t>Go to App Studio &gt; Manifest editor &gt; Create a new app</a:t>
            </a:r>
          </a:p>
        </p:txBody>
      </p:sp>
      <p:pic>
        <p:nvPicPr>
          <p:cNvPr id="5" name="Picture 4">
            <a:extLst>
              <a:ext uri="{FF2B5EF4-FFF2-40B4-BE49-F238E27FC236}">
                <a16:creationId xmlns:a16="http://schemas.microsoft.com/office/drawing/2014/main" id="{3DCFCA10-4249-4CB9-B2E2-D024ACA011B8}"/>
              </a:ext>
            </a:extLst>
          </p:cNvPr>
          <p:cNvPicPr>
            <a:picLocks noChangeAspect="1"/>
          </p:cNvPicPr>
          <p:nvPr/>
        </p:nvPicPr>
        <p:blipFill>
          <a:blip r:embed="rId3"/>
          <a:stretch>
            <a:fillRect/>
          </a:stretch>
        </p:blipFill>
        <p:spPr>
          <a:xfrm>
            <a:off x="838200" y="2333625"/>
            <a:ext cx="2228850" cy="4524375"/>
          </a:xfrm>
          <a:prstGeom prst="rect">
            <a:avLst/>
          </a:prstGeom>
        </p:spPr>
      </p:pic>
      <p:pic>
        <p:nvPicPr>
          <p:cNvPr id="6" name="Picture 5">
            <a:extLst>
              <a:ext uri="{FF2B5EF4-FFF2-40B4-BE49-F238E27FC236}">
                <a16:creationId xmlns:a16="http://schemas.microsoft.com/office/drawing/2014/main" id="{78B1D6F3-737B-4F81-89A8-EBBAAAA658B9}"/>
              </a:ext>
            </a:extLst>
          </p:cNvPr>
          <p:cNvPicPr>
            <a:picLocks noChangeAspect="1"/>
          </p:cNvPicPr>
          <p:nvPr/>
        </p:nvPicPr>
        <p:blipFill>
          <a:blip r:embed="rId4"/>
          <a:stretch>
            <a:fillRect/>
          </a:stretch>
        </p:blipFill>
        <p:spPr>
          <a:xfrm>
            <a:off x="3258961" y="2828925"/>
            <a:ext cx="3209925" cy="4029075"/>
          </a:xfrm>
          <a:prstGeom prst="rect">
            <a:avLst/>
          </a:prstGeom>
        </p:spPr>
      </p:pic>
    </p:spTree>
    <p:extLst>
      <p:ext uri="{BB962C8B-B14F-4D97-AF65-F5344CB8AC3E}">
        <p14:creationId xmlns:p14="http://schemas.microsoft.com/office/powerpoint/2010/main" val="155949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ED26-3392-48F1-B9B6-2647A576A0A8}"/>
              </a:ext>
            </a:extLst>
          </p:cNvPr>
          <p:cNvSpPr>
            <a:spLocks noGrp="1"/>
          </p:cNvSpPr>
          <p:nvPr>
            <p:ph type="title"/>
          </p:nvPr>
        </p:nvSpPr>
        <p:spPr/>
        <p:txBody>
          <a:bodyPr>
            <a:normAutofit/>
          </a:bodyPr>
          <a:lstStyle/>
          <a:p>
            <a:r>
              <a:rPr lang="en-US" sz="3600" dirty="0"/>
              <a:t>Step 3: App details</a:t>
            </a:r>
          </a:p>
        </p:txBody>
      </p:sp>
      <p:sp>
        <p:nvSpPr>
          <p:cNvPr id="3" name="Content Placeholder 2">
            <a:extLst>
              <a:ext uri="{FF2B5EF4-FFF2-40B4-BE49-F238E27FC236}">
                <a16:creationId xmlns:a16="http://schemas.microsoft.com/office/drawing/2014/main" id="{768A1460-177B-4A6F-A17D-4ED763CCA098}"/>
              </a:ext>
            </a:extLst>
          </p:cNvPr>
          <p:cNvSpPr>
            <a:spLocks noGrp="1"/>
          </p:cNvSpPr>
          <p:nvPr>
            <p:ph idx="1"/>
          </p:nvPr>
        </p:nvSpPr>
        <p:spPr>
          <a:xfrm>
            <a:off x="977462" y="1584000"/>
            <a:ext cx="10878538" cy="4994999"/>
          </a:xfrm>
        </p:spPr>
        <p:txBody>
          <a:bodyPr/>
          <a:lstStyle/>
          <a:p>
            <a:r>
              <a:rPr lang="en-US" dirty="0"/>
              <a:t>Use “</a:t>
            </a:r>
            <a:r>
              <a:rPr lang="en-US" dirty="0" err="1"/>
              <a:t>idt</a:t>
            </a:r>
            <a:r>
              <a:rPr lang="en-US" dirty="0"/>
              <a:t>-teams-bot” for short name, long name &amp; short description.</a:t>
            </a:r>
          </a:p>
          <a:p>
            <a:r>
              <a:rPr lang="en-US" dirty="0"/>
              <a:t>Use “</a:t>
            </a:r>
            <a:r>
              <a:rPr lang="en-US" dirty="0" err="1"/>
              <a:t>idt</a:t>
            </a:r>
            <a:r>
              <a:rPr lang="en-US" dirty="0"/>
              <a:t>-teams-bot long description” for the long description.</a:t>
            </a:r>
          </a:p>
          <a:p>
            <a:r>
              <a:rPr lang="en-US" dirty="0"/>
              <a:t>Generate an App Id</a:t>
            </a:r>
          </a:p>
          <a:p>
            <a:r>
              <a:rPr lang="en-US" dirty="0"/>
              <a:t>Use “</a:t>
            </a:r>
            <a:r>
              <a:rPr lang="en-US" dirty="0" err="1"/>
              <a:t>com.mycompany.idt.bot</a:t>
            </a:r>
            <a:r>
              <a:rPr lang="en-US" dirty="0"/>
              <a:t>” for package name, “0.0.1” for version.</a:t>
            </a:r>
          </a:p>
          <a:p>
            <a:r>
              <a:rPr lang="en-US" dirty="0"/>
              <a:t>Use “</a:t>
            </a:r>
            <a:r>
              <a:rPr lang="en-US" dirty="0" err="1"/>
              <a:t>idt</a:t>
            </a:r>
            <a:r>
              <a:rPr lang="en-US" dirty="0"/>
              <a:t>-teams-bot” for Name</a:t>
            </a:r>
          </a:p>
          <a:p>
            <a:r>
              <a:rPr lang="en-US" dirty="0"/>
              <a:t>Use </a:t>
            </a:r>
            <a:r>
              <a:rPr lang="en-US" dirty="0">
                <a:hlinkClick r:id="rId3"/>
              </a:rPr>
              <a:t>http://www.mywebsite.com</a:t>
            </a:r>
            <a:r>
              <a:rPr lang="en-US" dirty="0"/>
              <a:t> for all </a:t>
            </a:r>
            <a:r>
              <a:rPr lang="en-US" dirty="0" err="1"/>
              <a:t>urls</a:t>
            </a:r>
            <a:r>
              <a:rPr lang="en-US" dirty="0"/>
              <a:t>.</a:t>
            </a:r>
          </a:p>
        </p:txBody>
      </p:sp>
    </p:spTree>
    <p:extLst>
      <p:ext uri="{BB962C8B-B14F-4D97-AF65-F5344CB8AC3E}">
        <p14:creationId xmlns:p14="http://schemas.microsoft.com/office/powerpoint/2010/main" val="330258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791FF5-D85C-41EC-85FB-9F276FA1B615}"/>
              </a:ext>
            </a:extLst>
          </p:cNvPr>
          <p:cNvSpPr>
            <a:spLocks noGrp="1"/>
          </p:cNvSpPr>
          <p:nvPr>
            <p:ph type="title"/>
          </p:nvPr>
        </p:nvSpPr>
        <p:spPr>
          <a:xfrm>
            <a:off x="588263" y="457200"/>
            <a:ext cx="11018520" cy="553998"/>
          </a:xfrm>
        </p:spPr>
        <p:txBody>
          <a:bodyPr>
            <a:normAutofit fontScale="90000"/>
          </a:bodyPr>
          <a:lstStyle/>
          <a:p>
            <a:r>
              <a:rPr lang="en-US"/>
              <a:t>Microsoft Teams</a:t>
            </a:r>
          </a:p>
        </p:txBody>
      </p:sp>
      <p:sp>
        <p:nvSpPr>
          <p:cNvPr id="7" name="TextBox 6">
            <a:extLst>
              <a:ext uri="{FF2B5EF4-FFF2-40B4-BE49-F238E27FC236}">
                <a16:creationId xmlns:a16="http://schemas.microsoft.com/office/drawing/2014/main" id="{B3A1643B-17DA-4020-9D00-FBDE24E3028E}"/>
              </a:ext>
            </a:extLst>
          </p:cNvPr>
          <p:cNvSpPr txBox="1"/>
          <p:nvPr/>
        </p:nvSpPr>
        <p:spPr>
          <a:xfrm>
            <a:off x="588263" y="1006378"/>
            <a:ext cx="5665663" cy="276999"/>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Light" panose="020B0502040204020203" pitchFamily="34" charset="0"/>
                <a:ea typeface="Segoe UI Semilight" charset="0"/>
                <a:cs typeface="Segoe UI Light" panose="020B0502040204020203" pitchFamily="34" charset="0"/>
              </a:rPr>
              <a:t>The hub for teamwork in Office 365</a:t>
            </a:r>
          </a:p>
        </p:txBody>
      </p:sp>
      <p:sp>
        <p:nvSpPr>
          <p:cNvPr id="8" name="TextBox 7">
            <a:extLst>
              <a:ext uri="{FF2B5EF4-FFF2-40B4-BE49-F238E27FC236}">
                <a16:creationId xmlns:a16="http://schemas.microsoft.com/office/drawing/2014/main" id="{36755CBD-98AB-4CA5-9785-4E1F6C08B9B2}"/>
              </a:ext>
            </a:extLst>
          </p:cNvPr>
          <p:cNvSpPr txBox="1"/>
          <p:nvPr/>
        </p:nvSpPr>
        <p:spPr>
          <a:xfrm>
            <a:off x="1112714" y="2135722"/>
            <a:ext cx="4231125" cy="3497624"/>
          </a:xfrm>
          <a:prstGeom prst="rect">
            <a:avLst/>
          </a:prstGeom>
          <a:noFill/>
          <a:extLst>
            <a:ext uri="{909E8E84-426E-40DD-AFC4-6F175D3DCCD1}">
              <a14:hiddenFill xmlns:a14="http://schemas.microsoft.com/office/drawing/2010/main">
                <a:solidFill>
                  <a:srgbClr val="FFFFFF"/>
                </a:solidFill>
              </a14:hiddenFill>
            </a:ext>
          </a:extLst>
        </p:spPr>
        <p:txBody>
          <a:bodyPr wrap="square" lIns="0" tIns="0" rIns="0" bIns="0" rtlCol="0" anchor="t">
            <a:spAutoFit/>
          </a:bodyPr>
          <a:lstStyle/>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Communicate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2"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through chat, meetings &amp; calls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Collaborate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with deeply integrated Office 365 apps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Customize &amp; Extend</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with external apps, automation, process flows, </a:t>
            </a:r>
            <a:b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b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and custom apps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Work with confidence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enterprise level security, compliance, and manageability</a:t>
            </a:r>
            <a:endParaRPr kumimoji="0" lang="en-US" sz="1372"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nvGrpSpPr>
          <p:cNvPr id="2" name="Group 1" descr="Graphic icon showing chat bubbles, representing Communication">
            <a:extLst>
              <a:ext uri="{FF2B5EF4-FFF2-40B4-BE49-F238E27FC236}">
                <a16:creationId xmlns:a16="http://schemas.microsoft.com/office/drawing/2014/main" id="{9B65B61C-BD88-4043-9213-6F3E240B9CEE}"/>
              </a:ext>
            </a:extLst>
          </p:cNvPr>
          <p:cNvGrpSpPr/>
          <p:nvPr/>
        </p:nvGrpSpPr>
        <p:grpSpPr>
          <a:xfrm>
            <a:off x="426425" y="2115369"/>
            <a:ext cx="514822" cy="514822"/>
            <a:chOff x="434975" y="2157290"/>
            <a:chExt cx="525145" cy="525145"/>
          </a:xfrm>
        </p:grpSpPr>
        <p:sp>
          <p:nvSpPr>
            <p:cNvPr id="12" name="Oval 11">
              <a:extLst>
                <a:ext uri="{FF2B5EF4-FFF2-40B4-BE49-F238E27FC236}">
                  <a16:creationId xmlns:a16="http://schemas.microsoft.com/office/drawing/2014/main" id="{A7BABC81-BB06-4514-A3CD-CFB1996D6F8B}"/>
                </a:ext>
              </a:extLst>
            </p:cNvPr>
            <p:cNvSpPr/>
            <p:nvPr/>
          </p:nvSpPr>
          <p:spPr bwMode="auto">
            <a:xfrm>
              <a:off x="434975" y="2157290"/>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6" name="Group 25">
              <a:extLst>
                <a:ext uri="{FF2B5EF4-FFF2-40B4-BE49-F238E27FC236}">
                  <a16:creationId xmlns:a16="http://schemas.microsoft.com/office/drawing/2014/main" id="{F8757066-304C-4F11-BDD1-4260A4F9D653}"/>
                </a:ext>
              </a:extLst>
            </p:cNvPr>
            <p:cNvGrpSpPr/>
            <p:nvPr/>
          </p:nvGrpSpPr>
          <p:grpSpPr>
            <a:xfrm>
              <a:off x="551497" y="2298418"/>
              <a:ext cx="292100" cy="242888"/>
              <a:chOff x="557213" y="2300288"/>
              <a:chExt cx="292100" cy="242888"/>
            </a:xfrm>
          </p:grpSpPr>
          <p:sp>
            <p:nvSpPr>
              <p:cNvPr id="22" name="Freeform 5">
                <a:extLst>
                  <a:ext uri="{FF2B5EF4-FFF2-40B4-BE49-F238E27FC236}">
                    <a16:creationId xmlns:a16="http://schemas.microsoft.com/office/drawing/2014/main" id="{609C8F9B-6F88-4217-A3A0-C26AE440E962}"/>
                  </a:ext>
                </a:extLst>
              </p:cNvPr>
              <p:cNvSpPr>
                <a:spLocks/>
              </p:cNvSpPr>
              <p:nvPr/>
            </p:nvSpPr>
            <p:spPr bwMode="auto">
              <a:xfrm>
                <a:off x="557213" y="2363788"/>
                <a:ext cx="228600" cy="179388"/>
              </a:xfrm>
              <a:custGeom>
                <a:avLst/>
                <a:gdLst>
                  <a:gd name="T0" fmla="*/ 0 w 232"/>
                  <a:gd name="T1" fmla="*/ 148 h 182"/>
                  <a:gd name="T2" fmla="*/ 0 w 232"/>
                  <a:gd name="T3" fmla="*/ 148 h 182"/>
                  <a:gd name="T4" fmla="*/ 42 w 232"/>
                  <a:gd name="T5" fmla="*/ 148 h 182"/>
                  <a:gd name="T6" fmla="*/ 42 w 232"/>
                  <a:gd name="T7" fmla="*/ 182 h 182"/>
                  <a:gd name="T8" fmla="*/ 59 w 232"/>
                  <a:gd name="T9" fmla="*/ 165 h 182"/>
                  <a:gd name="T10" fmla="*/ 76 w 232"/>
                  <a:gd name="T11" fmla="*/ 148 h 182"/>
                  <a:gd name="T12" fmla="*/ 232 w 232"/>
                  <a:gd name="T13" fmla="*/ 148 h 182"/>
                  <a:gd name="T14" fmla="*/ 232 w 232"/>
                  <a:gd name="T15" fmla="*/ 0 h 182"/>
                  <a:gd name="T16" fmla="*/ 0 w 232"/>
                  <a:gd name="T17" fmla="*/ 0 h 182"/>
                  <a:gd name="T18" fmla="*/ 0 w 232"/>
                  <a:gd name="T19" fmla="*/ 14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82">
                    <a:moveTo>
                      <a:pt x="0" y="148"/>
                    </a:moveTo>
                    <a:lnTo>
                      <a:pt x="0" y="148"/>
                    </a:lnTo>
                    <a:lnTo>
                      <a:pt x="42" y="148"/>
                    </a:lnTo>
                    <a:lnTo>
                      <a:pt x="42" y="182"/>
                    </a:lnTo>
                    <a:cubicBezTo>
                      <a:pt x="48" y="176"/>
                      <a:pt x="53" y="171"/>
                      <a:pt x="59" y="165"/>
                    </a:cubicBezTo>
                    <a:cubicBezTo>
                      <a:pt x="64" y="159"/>
                      <a:pt x="70" y="154"/>
                      <a:pt x="76" y="148"/>
                    </a:cubicBezTo>
                    <a:lnTo>
                      <a:pt x="232" y="148"/>
                    </a:lnTo>
                    <a:lnTo>
                      <a:pt x="232" y="0"/>
                    </a:lnTo>
                    <a:lnTo>
                      <a:pt x="0" y="0"/>
                    </a:lnTo>
                    <a:lnTo>
                      <a:pt x="0" y="148"/>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24" name="Freeform 7">
                <a:extLst>
                  <a:ext uri="{FF2B5EF4-FFF2-40B4-BE49-F238E27FC236}">
                    <a16:creationId xmlns:a16="http://schemas.microsoft.com/office/drawing/2014/main" id="{61EA599F-4A1B-4BCE-AD9F-409C3922888A}"/>
                  </a:ext>
                </a:extLst>
              </p:cNvPr>
              <p:cNvSpPr>
                <a:spLocks/>
              </p:cNvSpPr>
              <p:nvPr/>
            </p:nvSpPr>
            <p:spPr bwMode="auto">
              <a:xfrm>
                <a:off x="598488" y="2300288"/>
                <a:ext cx="250825" cy="166688"/>
              </a:xfrm>
              <a:custGeom>
                <a:avLst/>
                <a:gdLst>
                  <a:gd name="T0" fmla="*/ 0 w 254"/>
                  <a:gd name="T1" fmla="*/ 42 h 169"/>
                  <a:gd name="T2" fmla="*/ 0 w 254"/>
                  <a:gd name="T3" fmla="*/ 42 h 169"/>
                  <a:gd name="T4" fmla="*/ 212 w 254"/>
                  <a:gd name="T5" fmla="*/ 42 h 169"/>
                  <a:gd name="T6" fmla="*/ 212 w 254"/>
                  <a:gd name="T7" fmla="*/ 169 h 169"/>
                  <a:gd name="T8" fmla="*/ 254 w 254"/>
                  <a:gd name="T9" fmla="*/ 169 h 169"/>
                  <a:gd name="T10" fmla="*/ 254 w 254"/>
                  <a:gd name="T11" fmla="*/ 0 h 169"/>
                  <a:gd name="T12" fmla="*/ 0 w 254"/>
                  <a:gd name="T13" fmla="*/ 0 h 169"/>
                  <a:gd name="T14" fmla="*/ 0 w 254"/>
                  <a:gd name="T15" fmla="*/ 42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9">
                    <a:moveTo>
                      <a:pt x="0" y="42"/>
                    </a:moveTo>
                    <a:lnTo>
                      <a:pt x="0" y="42"/>
                    </a:lnTo>
                    <a:lnTo>
                      <a:pt x="212" y="42"/>
                    </a:lnTo>
                    <a:lnTo>
                      <a:pt x="212" y="169"/>
                    </a:lnTo>
                    <a:lnTo>
                      <a:pt x="254" y="169"/>
                    </a:lnTo>
                    <a:lnTo>
                      <a:pt x="254" y="0"/>
                    </a:lnTo>
                    <a:lnTo>
                      <a:pt x="0" y="0"/>
                    </a:lnTo>
                    <a:lnTo>
                      <a:pt x="0" y="42"/>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9" name="Group 8" descr="Graphic icon of small circles connected by ar larger circle. Represents Collaboration">
            <a:extLst>
              <a:ext uri="{FF2B5EF4-FFF2-40B4-BE49-F238E27FC236}">
                <a16:creationId xmlns:a16="http://schemas.microsoft.com/office/drawing/2014/main" id="{CF2A6B47-7459-400C-98E8-139682AFD130}"/>
              </a:ext>
            </a:extLst>
          </p:cNvPr>
          <p:cNvGrpSpPr/>
          <p:nvPr/>
        </p:nvGrpSpPr>
        <p:grpSpPr>
          <a:xfrm>
            <a:off x="426424" y="3010610"/>
            <a:ext cx="514822" cy="514822"/>
            <a:chOff x="434974" y="3070482"/>
            <a:chExt cx="525145" cy="525145"/>
          </a:xfrm>
        </p:grpSpPr>
        <p:sp>
          <p:nvSpPr>
            <p:cNvPr id="13" name="Oval 12">
              <a:extLst>
                <a:ext uri="{FF2B5EF4-FFF2-40B4-BE49-F238E27FC236}">
                  <a16:creationId xmlns:a16="http://schemas.microsoft.com/office/drawing/2014/main" id="{89145184-8A58-4DDE-9F3D-7319828A6810}"/>
                </a:ext>
              </a:extLst>
            </p:cNvPr>
            <p:cNvSpPr/>
            <p:nvPr/>
          </p:nvSpPr>
          <p:spPr bwMode="auto">
            <a:xfrm>
              <a:off x="434974" y="3070482"/>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3" name="Group 32">
              <a:extLst>
                <a:ext uri="{FF2B5EF4-FFF2-40B4-BE49-F238E27FC236}">
                  <a16:creationId xmlns:a16="http://schemas.microsoft.com/office/drawing/2014/main" id="{927F830C-63F0-4432-A20B-5731B9C36990}"/>
                </a:ext>
              </a:extLst>
            </p:cNvPr>
            <p:cNvGrpSpPr/>
            <p:nvPr/>
          </p:nvGrpSpPr>
          <p:grpSpPr>
            <a:xfrm>
              <a:off x="557052" y="3191766"/>
              <a:ext cx="280988" cy="282576"/>
              <a:chOff x="552450" y="3198813"/>
              <a:chExt cx="280988" cy="282576"/>
            </a:xfrm>
          </p:grpSpPr>
          <p:sp>
            <p:nvSpPr>
              <p:cNvPr id="29" name="Freeform 12">
                <a:extLst>
                  <a:ext uri="{FF2B5EF4-FFF2-40B4-BE49-F238E27FC236}">
                    <a16:creationId xmlns:a16="http://schemas.microsoft.com/office/drawing/2014/main" id="{22275B42-D8D8-439E-8C26-6FF9A251FA84}"/>
                  </a:ext>
                </a:extLst>
              </p:cNvPr>
              <p:cNvSpPr>
                <a:spLocks/>
              </p:cNvSpPr>
              <p:nvPr/>
            </p:nvSpPr>
            <p:spPr bwMode="auto">
              <a:xfrm>
                <a:off x="663575" y="3198813"/>
                <a:ext cx="60325" cy="60325"/>
              </a:xfrm>
              <a:prstGeom prst="ellipse">
                <a:avLst/>
              </a:pr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0" name="Freeform 13">
                <a:extLst>
                  <a:ext uri="{FF2B5EF4-FFF2-40B4-BE49-F238E27FC236}">
                    <a16:creationId xmlns:a16="http://schemas.microsoft.com/office/drawing/2014/main" id="{57739426-7C23-4461-B7EC-A6FF824249AF}"/>
                  </a:ext>
                </a:extLst>
              </p:cNvPr>
              <p:cNvSpPr>
                <a:spLocks/>
              </p:cNvSpPr>
              <p:nvPr/>
            </p:nvSpPr>
            <p:spPr bwMode="auto">
              <a:xfrm>
                <a:off x="573088" y="3248026"/>
                <a:ext cx="239713" cy="233363"/>
              </a:xfrm>
              <a:custGeom>
                <a:avLst/>
                <a:gdLst>
                  <a:gd name="T0" fmla="*/ 160 w 320"/>
                  <a:gd name="T1" fmla="*/ 308 h 308"/>
                  <a:gd name="T2" fmla="*/ 160 w 320"/>
                  <a:gd name="T3" fmla="*/ 308 h 308"/>
                  <a:gd name="T4" fmla="*/ 208 w 320"/>
                  <a:gd name="T5" fmla="*/ 300 h 308"/>
                  <a:gd name="T6" fmla="*/ 251 w 320"/>
                  <a:gd name="T7" fmla="*/ 279 h 308"/>
                  <a:gd name="T8" fmla="*/ 243 w 320"/>
                  <a:gd name="T9" fmla="*/ 261 h 308"/>
                  <a:gd name="T10" fmla="*/ 240 w 320"/>
                  <a:gd name="T11" fmla="*/ 241 h 308"/>
                  <a:gd name="T12" fmla="*/ 245 w 320"/>
                  <a:gd name="T13" fmla="*/ 215 h 308"/>
                  <a:gd name="T14" fmla="*/ 260 w 320"/>
                  <a:gd name="T15" fmla="*/ 194 h 308"/>
                  <a:gd name="T16" fmla="*/ 281 w 320"/>
                  <a:gd name="T17" fmla="*/ 180 h 308"/>
                  <a:gd name="T18" fmla="*/ 306 w 320"/>
                  <a:gd name="T19" fmla="*/ 175 h 308"/>
                  <a:gd name="T20" fmla="*/ 312 w 320"/>
                  <a:gd name="T21" fmla="*/ 175 h 308"/>
                  <a:gd name="T22" fmla="*/ 317 w 320"/>
                  <a:gd name="T23" fmla="*/ 175 h 308"/>
                  <a:gd name="T24" fmla="*/ 320 w 320"/>
                  <a:gd name="T25" fmla="*/ 148 h 308"/>
                  <a:gd name="T26" fmla="*/ 313 w 320"/>
                  <a:gd name="T27" fmla="*/ 101 h 308"/>
                  <a:gd name="T28" fmla="*/ 293 w 320"/>
                  <a:gd name="T29" fmla="*/ 59 h 308"/>
                  <a:gd name="T30" fmla="*/ 262 w 320"/>
                  <a:gd name="T31" fmla="*/ 25 h 308"/>
                  <a:gd name="T32" fmla="*/ 221 w 320"/>
                  <a:gd name="T33" fmla="*/ 0 h 308"/>
                  <a:gd name="T34" fmla="*/ 211 w 320"/>
                  <a:gd name="T35" fmla="*/ 17 h 308"/>
                  <a:gd name="T36" fmla="*/ 197 w 320"/>
                  <a:gd name="T37" fmla="*/ 30 h 308"/>
                  <a:gd name="T38" fmla="*/ 179 w 320"/>
                  <a:gd name="T39" fmla="*/ 38 h 308"/>
                  <a:gd name="T40" fmla="*/ 160 w 320"/>
                  <a:gd name="T41" fmla="*/ 41 h 308"/>
                  <a:gd name="T42" fmla="*/ 140 w 320"/>
                  <a:gd name="T43" fmla="*/ 38 h 308"/>
                  <a:gd name="T44" fmla="*/ 123 w 320"/>
                  <a:gd name="T45" fmla="*/ 30 h 308"/>
                  <a:gd name="T46" fmla="*/ 108 w 320"/>
                  <a:gd name="T47" fmla="*/ 17 h 308"/>
                  <a:gd name="T48" fmla="*/ 98 w 320"/>
                  <a:gd name="T49" fmla="*/ 0 h 308"/>
                  <a:gd name="T50" fmla="*/ 58 w 320"/>
                  <a:gd name="T51" fmla="*/ 25 h 308"/>
                  <a:gd name="T52" fmla="*/ 27 w 320"/>
                  <a:gd name="T53" fmla="*/ 59 h 308"/>
                  <a:gd name="T54" fmla="*/ 7 w 320"/>
                  <a:gd name="T55" fmla="*/ 101 h 308"/>
                  <a:gd name="T56" fmla="*/ 0 w 320"/>
                  <a:gd name="T57" fmla="*/ 148 h 308"/>
                  <a:gd name="T58" fmla="*/ 2 w 320"/>
                  <a:gd name="T59" fmla="*/ 175 h 308"/>
                  <a:gd name="T60" fmla="*/ 31 w 320"/>
                  <a:gd name="T61" fmla="*/ 177 h 308"/>
                  <a:gd name="T62" fmla="*/ 56 w 320"/>
                  <a:gd name="T63" fmla="*/ 190 h 308"/>
                  <a:gd name="T64" fmla="*/ 73 w 320"/>
                  <a:gd name="T65" fmla="*/ 213 h 308"/>
                  <a:gd name="T66" fmla="*/ 80 w 320"/>
                  <a:gd name="T67" fmla="*/ 241 h 308"/>
                  <a:gd name="T68" fmla="*/ 77 w 320"/>
                  <a:gd name="T69" fmla="*/ 261 h 308"/>
                  <a:gd name="T70" fmla="*/ 68 w 320"/>
                  <a:gd name="T71" fmla="*/ 279 h 308"/>
                  <a:gd name="T72" fmla="*/ 112 w 320"/>
                  <a:gd name="T73" fmla="*/ 300 h 308"/>
                  <a:gd name="T74" fmla="*/ 160 w 320"/>
                  <a:gd name="T7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08">
                    <a:moveTo>
                      <a:pt x="160" y="308"/>
                    </a:moveTo>
                    <a:lnTo>
                      <a:pt x="160" y="308"/>
                    </a:lnTo>
                    <a:cubicBezTo>
                      <a:pt x="176" y="308"/>
                      <a:pt x="192" y="305"/>
                      <a:pt x="208" y="300"/>
                    </a:cubicBezTo>
                    <a:cubicBezTo>
                      <a:pt x="223" y="296"/>
                      <a:pt x="238" y="288"/>
                      <a:pt x="251" y="279"/>
                    </a:cubicBezTo>
                    <a:cubicBezTo>
                      <a:pt x="248" y="273"/>
                      <a:pt x="245" y="267"/>
                      <a:pt x="243" y="261"/>
                    </a:cubicBezTo>
                    <a:cubicBezTo>
                      <a:pt x="241" y="254"/>
                      <a:pt x="240" y="248"/>
                      <a:pt x="240" y="241"/>
                    </a:cubicBezTo>
                    <a:cubicBezTo>
                      <a:pt x="240" y="232"/>
                      <a:pt x="242" y="223"/>
                      <a:pt x="245" y="215"/>
                    </a:cubicBezTo>
                    <a:cubicBezTo>
                      <a:pt x="249" y="207"/>
                      <a:pt x="253" y="200"/>
                      <a:pt x="260" y="194"/>
                    </a:cubicBezTo>
                    <a:cubicBezTo>
                      <a:pt x="266" y="188"/>
                      <a:pt x="273" y="183"/>
                      <a:pt x="281" y="180"/>
                    </a:cubicBezTo>
                    <a:cubicBezTo>
                      <a:pt x="289" y="176"/>
                      <a:pt x="297" y="175"/>
                      <a:pt x="306" y="175"/>
                    </a:cubicBezTo>
                    <a:cubicBezTo>
                      <a:pt x="308" y="175"/>
                      <a:pt x="310" y="175"/>
                      <a:pt x="312" y="175"/>
                    </a:cubicBezTo>
                    <a:cubicBezTo>
                      <a:pt x="314" y="175"/>
                      <a:pt x="316" y="175"/>
                      <a:pt x="317" y="175"/>
                    </a:cubicBezTo>
                    <a:cubicBezTo>
                      <a:pt x="319" y="166"/>
                      <a:pt x="320" y="157"/>
                      <a:pt x="320" y="148"/>
                    </a:cubicBezTo>
                    <a:cubicBezTo>
                      <a:pt x="320" y="132"/>
                      <a:pt x="318" y="116"/>
                      <a:pt x="313" y="101"/>
                    </a:cubicBezTo>
                    <a:cubicBezTo>
                      <a:pt x="308" y="86"/>
                      <a:pt x="302" y="72"/>
                      <a:pt x="293" y="59"/>
                    </a:cubicBezTo>
                    <a:cubicBezTo>
                      <a:pt x="285" y="46"/>
                      <a:pt x="274" y="35"/>
                      <a:pt x="262" y="25"/>
                    </a:cubicBezTo>
                    <a:cubicBezTo>
                      <a:pt x="250" y="15"/>
                      <a:pt x="236" y="6"/>
                      <a:pt x="221" y="0"/>
                    </a:cubicBezTo>
                    <a:cubicBezTo>
                      <a:pt x="219" y="6"/>
                      <a:pt x="215" y="12"/>
                      <a:pt x="211" y="17"/>
                    </a:cubicBezTo>
                    <a:cubicBezTo>
                      <a:pt x="207" y="22"/>
                      <a:pt x="202" y="26"/>
                      <a:pt x="197" y="30"/>
                    </a:cubicBezTo>
                    <a:cubicBezTo>
                      <a:pt x="191" y="34"/>
                      <a:pt x="185" y="36"/>
                      <a:pt x="179" y="38"/>
                    </a:cubicBezTo>
                    <a:cubicBezTo>
                      <a:pt x="173" y="40"/>
                      <a:pt x="166" y="41"/>
                      <a:pt x="160" y="41"/>
                    </a:cubicBezTo>
                    <a:cubicBezTo>
                      <a:pt x="153" y="41"/>
                      <a:pt x="147" y="40"/>
                      <a:pt x="140" y="38"/>
                    </a:cubicBezTo>
                    <a:cubicBezTo>
                      <a:pt x="134" y="36"/>
                      <a:pt x="128" y="34"/>
                      <a:pt x="123" y="30"/>
                    </a:cubicBezTo>
                    <a:cubicBezTo>
                      <a:pt x="118" y="26"/>
                      <a:pt x="113" y="22"/>
                      <a:pt x="108" y="17"/>
                    </a:cubicBezTo>
                    <a:cubicBezTo>
                      <a:pt x="104" y="12"/>
                      <a:pt x="101" y="6"/>
                      <a:pt x="98" y="0"/>
                    </a:cubicBezTo>
                    <a:cubicBezTo>
                      <a:pt x="83" y="6"/>
                      <a:pt x="70" y="15"/>
                      <a:pt x="58" y="25"/>
                    </a:cubicBezTo>
                    <a:cubicBezTo>
                      <a:pt x="45" y="35"/>
                      <a:pt x="35" y="46"/>
                      <a:pt x="27" y="59"/>
                    </a:cubicBezTo>
                    <a:cubicBezTo>
                      <a:pt x="18" y="72"/>
                      <a:pt x="11" y="86"/>
                      <a:pt x="7" y="101"/>
                    </a:cubicBezTo>
                    <a:cubicBezTo>
                      <a:pt x="2" y="116"/>
                      <a:pt x="0" y="132"/>
                      <a:pt x="0" y="148"/>
                    </a:cubicBezTo>
                    <a:cubicBezTo>
                      <a:pt x="0" y="157"/>
                      <a:pt x="1" y="166"/>
                      <a:pt x="2" y="175"/>
                    </a:cubicBezTo>
                    <a:cubicBezTo>
                      <a:pt x="12" y="174"/>
                      <a:pt x="22" y="174"/>
                      <a:pt x="31" y="177"/>
                    </a:cubicBezTo>
                    <a:cubicBezTo>
                      <a:pt x="41" y="180"/>
                      <a:pt x="49" y="184"/>
                      <a:pt x="56" y="190"/>
                    </a:cubicBezTo>
                    <a:cubicBezTo>
                      <a:pt x="63" y="197"/>
                      <a:pt x="69" y="204"/>
                      <a:pt x="73" y="213"/>
                    </a:cubicBezTo>
                    <a:cubicBezTo>
                      <a:pt x="78" y="222"/>
                      <a:pt x="80" y="231"/>
                      <a:pt x="80" y="241"/>
                    </a:cubicBezTo>
                    <a:cubicBezTo>
                      <a:pt x="80" y="248"/>
                      <a:pt x="79" y="254"/>
                      <a:pt x="77" y="261"/>
                    </a:cubicBezTo>
                    <a:cubicBezTo>
                      <a:pt x="75" y="267"/>
                      <a:pt x="72" y="273"/>
                      <a:pt x="68" y="279"/>
                    </a:cubicBezTo>
                    <a:cubicBezTo>
                      <a:pt x="82" y="288"/>
                      <a:pt x="96" y="296"/>
                      <a:pt x="112" y="300"/>
                    </a:cubicBezTo>
                    <a:cubicBezTo>
                      <a:pt x="127" y="305"/>
                      <a:pt x="143" y="308"/>
                      <a:pt x="160" y="308"/>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1" name="Freeform 14">
                <a:extLst>
                  <a:ext uri="{FF2B5EF4-FFF2-40B4-BE49-F238E27FC236}">
                    <a16:creationId xmlns:a16="http://schemas.microsoft.com/office/drawing/2014/main" id="{8F392B03-A781-43E1-8675-FE067A9706DB}"/>
                  </a:ext>
                </a:extLst>
              </p:cNvPr>
              <p:cNvSpPr>
                <a:spLocks/>
              </p:cNvSpPr>
              <p:nvPr/>
            </p:nvSpPr>
            <p:spPr bwMode="auto">
              <a:xfrm>
                <a:off x="552450" y="3400426"/>
                <a:ext cx="60325" cy="60325"/>
              </a:xfrm>
              <a:prstGeom prst="ellipse">
                <a:avLst/>
              </a:pr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2" name="Freeform 15">
                <a:extLst>
                  <a:ext uri="{FF2B5EF4-FFF2-40B4-BE49-F238E27FC236}">
                    <a16:creationId xmlns:a16="http://schemas.microsoft.com/office/drawing/2014/main" id="{49B9BB69-B30F-4E25-AA53-F9C483FB22D8}"/>
                  </a:ext>
                </a:extLst>
              </p:cNvPr>
              <p:cNvSpPr>
                <a:spLocks/>
              </p:cNvSpPr>
              <p:nvPr/>
            </p:nvSpPr>
            <p:spPr bwMode="auto">
              <a:xfrm>
                <a:off x="773113" y="3400426"/>
                <a:ext cx="60325" cy="60325"/>
              </a:xfrm>
              <a:prstGeom prst="ellipse">
                <a:avLst/>
              </a:pr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0" name="Group 9" descr="Graphic icon of sliding control panel knobs representing Customization.">
            <a:extLst>
              <a:ext uri="{FF2B5EF4-FFF2-40B4-BE49-F238E27FC236}">
                <a16:creationId xmlns:a16="http://schemas.microsoft.com/office/drawing/2014/main" id="{B0F86619-31F1-44CB-8F66-4B512693316D}"/>
              </a:ext>
            </a:extLst>
          </p:cNvPr>
          <p:cNvGrpSpPr/>
          <p:nvPr/>
        </p:nvGrpSpPr>
        <p:grpSpPr>
          <a:xfrm>
            <a:off x="426423" y="3905851"/>
            <a:ext cx="514822" cy="514822"/>
            <a:chOff x="434973" y="3983674"/>
            <a:chExt cx="525145" cy="525145"/>
          </a:xfrm>
        </p:grpSpPr>
        <p:sp>
          <p:nvSpPr>
            <p:cNvPr id="14" name="Oval 13">
              <a:extLst>
                <a:ext uri="{FF2B5EF4-FFF2-40B4-BE49-F238E27FC236}">
                  <a16:creationId xmlns:a16="http://schemas.microsoft.com/office/drawing/2014/main" id="{B8225CEB-2D6B-478D-80FF-58A2DCC8ACD7}"/>
                </a:ext>
              </a:extLst>
            </p:cNvPr>
            <p:cNvSpPr/>
            <p:nvPr/>
          </p:nvSpPr>
          <p:spPr bwMode="auto">
            <a:xfrm>
              <a:off x="434973" y="3983674"/>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45" name="Group 44">
              <a:extLst>
                <a:ext uri="{FF2B5EF4-FFF2-40B4-BE49-F238E27FC236}">
                  <a16:creationId xmlns:a16="http://schemas.microsoft.com/office/drawing/2014/main" id="{A4672220-696B-4275-8471-3B90A5C2F166}"/>
                </a:ext>
              </a:extLst>
            </p:cNvPr>
            <p:cNvGrpSpPr/>
            <p:nvPr/>
          </p:nvGrpSpPr>
          <p:grpSpPr>
            <a:xfrm>
              <a:off x="565783" y="4126390"/>
              <a:ext cx="263525" cy="239713"/>
              <a:chOff x="565151" y="4127500"/>
              <a:chExt cx="263525" cy="239713"/>
            </a:xfrm>
          </p:grpSpPr>
          <p:sp>
            <p:nvSpPr>
              <p:cNvPr id="36" name="Freeform 19">
                <a:extLst>
                  <a:ext uri="{FF2B5EF4-FFF2-40B4-BE49-F238E27FC236}">
                    <a16:creationId xmlns:a16="http://schemas.microsoft.com/office/drawing/2014/main" id="{3469AFB6-B0D1-4BDB-97B2-238857B29E07}"/>
                  </a:ext>
                </a:extLst>
              </p:cNvPr>
              <p:cNvSpPr>
                <a:spLocks/>
              </p:cNvSpPr>
              <p:nvPr/>
            </p:nvSpPr>
            <p:spPr bwMode="auto">
              <a:xfrm>
                <a:off x="585788" y="4127500"/>
                <a:ext cx="20638" cy="34925"/>
              </a:xfrm>
              <a:custGeom>
                <a:avLst/>
                <a:gdLst>
                  <a:gd name="T0" fmla="*/ 27 w 27"/>
                  <a:gd name="T1" fmla="*/ 0 h 46"/>
                  <a:gd name="T2" fmla="*/ 27 w 27"/>
                  <a:gd name="T3" fmla="*/ 0 h 46"/>
                  <a:gd name="T4" fmla="*/ 0 w 27"/>
                  <a:gd name="T5" fmla="*/ 0 h 46"/>
                  <a:gd name="T6" fmla="*/ 0 w 27"/>
                  <a:gd name="T7" fmla="*/ 46 h 46"/>
                  <a:gd name="T8" fmla="*/ 27 w 27"/>
                  <a:gd name="T9" fmla="*/ 46 h 46"/>
                  <a:gd name="T10" fmla="*/ 27 w 27"/>
                  <a:gd name="T11" fmla="*/ 0 h 46"/>
                </a:gdLst>
                <a:ahLst/>
                <a:cxnLst>
                  <a:cxn ang="0">
                    <a:pos x="T0" y="T1"/>
                  </a:cxn>
                  <a:cxn ang="0">
                    <a:pos x="T2" y="T3"/>
                  </a:cxn>
                  <a:cxn ang="0">
                    <a:pos x="T4" y="T5"/>
                  </a:cxn>
                  <a:cxn ang="0">
                    <a:pos x="T6" y="T7"/>
                  </a:cxn>
                  <a:cxn ang="0">
                    <a:pos x="T8" y="T9"/>
                  </a:cxn>
                  <a:cxn ang="0">
                    <a:pos x="T10" y="T11"/>
                  </a:cxn>
                </a:cxnLst>
                <a:rect l="0" t="0" r="r" b="b"/>
                <a:pathLst>
                  <a:path w="27" h="46">
                    <a:moveTo>
                      <a:pt x="27" y="0"/>
                    </a:moveTo>
                    <a:lnTo>
                      <a:pt x="27" y="0"/>
                    </a:lnTo>
                    <a:lnTo>
                      <a:pt x="0" y="0"/>
                    </a:lnTo>
                    <a:lnTo>
                      <a:pt x="0" y="46"/>
                    </a:lnTo>
                    <a:lnTo>
                      <a:pt x="27" y="46"/>
                    </a:lnTo>
                    <a:lnTo>
                      <a:pt x="27"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7" name="Freeform 20">
                <a:extLst>
                  <a:ext uri="{FF2B5EF4-FFF2-40B4-BE49-F238E27FC236}">
                    <a16:creationId xmlns:a16="http://schemas.microsoft.com/office/drawing/2014/main" id="{E42421AB-1B49-4BBA-AD6F-40D2DAD09371}"/>
                  </a:ext>
                </a:extLst>
              </p:cNvPr>
              <p:cNvSpPr>
                <a:spLocks/>
              </p:cNvSpPr>
              <p:nvPr/>
            </p:nvSpPr>
            <p:spPr bwMode="auto">
              <a:xfrm>
                <a:off x="585788" y="4224338"/>
                <a:ext cx="20638" cy="142875"/>
              </a:xfrm>
              <a:custGeom>
                <a:avLst/>
                <a:gdLst>
                  <a:gd name="T0" fmla="*/ 0 w 27"/>
                  <a:gd name="T1" fmla="*/ 187 h 187"/>
                  <a:gd name="T2" fmla="*/ 0 w 27"/>
                  <a:gd name="T3" fmla="*/ 187 h 187"/>
                  <a:gd name="T4" fmla="*/ 27 w 27"/>
                  <a:gd name="T5" fmla="*/ 187 h 187"/>
                  <a:gd name="T6" fmla="*/ 27 w 27"/>
                  <a:gd name="T7" fmla="*/ 0 h 187"/>
                  <a:gd name="T8" fmla="*/ 0 w 27"/>
                  <a:gd name="T9" fmla="*/ 0 h 187"/>
                  <a:gd name="T10" fmla="*/ 0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0" y="187"/>
                    </a:moveTo>
                    <a:lnTo>
                      <a:pt x="0" y="187"/>
                    </a:lnTo>
                    <a:lnTo>
                      <a:pt x="27" y="187"/>
                    </a:lnTo>
                    <a:lnTo>
                      <a:pt x="27" y="0"/>
                    </a:lnTo>
                    <a:lnTo>
                      <a:pt x="0" y="0"/>
                    </a:lnTo>
                    <a:lnTo>
                      <a:pt x="0" y="18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8" name="Freeform 21">
                <a:extLst>
                  <a:ext uri="{FF2B5EF4-FFF2-40B4-BE49-F238E27FC236}">
                    <a16:creationId xmlns:a16="http://schemas.microsoft.com/office/drawing/2014/main" id="{1094060F-49DD-4EA5-8D65-066215B73427}"/>
                  </a:ext>
                </a:extLst>
              </p:cNvPr>
              <p:cNvSpPr>
                <a:spLocks/>
              </p:cNvSpPr>
              <p:nvPr/>
            </p:nvSpPr>
            <p:spPr bwMode="auto">
              <a:xfrm>
                <a:off x="687388" y="4344988"/>
                <a:ext cx="20638" cy="22225"/>
              </a:xfrm>
              <a:custGeom>
                <a:avLst/>
                <a:gdLst>
                  <a:gd name="T0" fmla="*/ 0 w 27"/>
                  <a:gd name="T1" fmla="*/ 30 h 30"/>
                  <a:gd name="T2" fmla="*/ 0 w 27"/>
                  <a:gd name="T3" fmla="*/ 30 h 30"/>
                  <a:gd name="T4" fmla="*/ 27 w 27"/>
                  <a:gd name="T5" fmla="*/ 30 h 30"/>
                  <a:gd name="T6" fmla="*/ 27 w 27"/>
                  <a:gd name="T7" fmla="*/ 0 h 30"/>
                  <a:gd name="T8" fmla="*/ 0 w 27"/>
                  <a:gd name="T9" fmla="*/ 0 h 30"/>
                  <a:gd name="T10" fmla="*/ 0 w 27"/>
                  <a:gd name="T11" fmla="*/ 30 h 30"/>
                </a:gdLst>
                <a:ahLst/>
                <a:cxnLst>
                  <a:cxn ang="0">
                    <a:pos x="T0" y="T1"/>
                  </a:cxn>
                  <a:cxn ang="0">
                    <a:pos x="T2" y="T3"/>
                  </a:cxn>
                  <a:cxn ang="0">
                    <a:pos x="T4" y="T5"/>
                  </a:cxn>
                  <a:cxn ang="0">
                    <a:pos x="T6" y="T7"/>
                  </a:cxn>
                  <a:cxn ang="0">
                    <a:pos x="T8" y="T9"/>
                  </a:cxn>
                  <a:cxn ang="0">
                    <a:pos x="T10" y="T11"/>
                  </a:cxn>
                </a:cxnLst>
                <a:rect l="0" t="0" r="r" b="b"/>
                <a:pathLst>
                  <a:path w="27" h="30">
                    <a:moveTo>
                      <a:pt x="0" y="30"/>
                    </a:moveTo>
                    <a:lnTo>
                      <a:pt x="0" y="30"/>
                    </a:lnTo>
                    <a:lnTo>
                      <a:pt x="27" y="30"/>
                    </a:lnTo>
                    <a:lnTo>
                      <a:pt x="27" y="0"/>
                    </a:lnTo>
                    <a:lnTo>
                      <a:pt x="0" y="0"/>
                    </a:lnTo>
                    <a:lnTo>
                      <a:pt x="0" y="3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9" name="Freeform 22">
                <a:extLst>
                  <a:ext uri="{FF2B5EF4-FFF2-40B4-BE49-F238E27FC236}">
                    <a16:creationId xmlns:a16="http://schemas.microsoft.com/office/drawing/2014/main" id="{DCF37DAA-11B2-4101-B342-2EDA89D004EE}"/>
                  </a:ext>
                </a:extLst>
              </p:cNvPr>
              <p:cNvSpPr>
                <a:spLocks/>
              </p:cNvSpPr>
              <p:nvPr/>
            </p:nvSpPr>
            <p:spPr bwMode="auto">
              <a:xfrm>
                <a:off x="687388" y="4127500"/>
                <a:ext cx="20638" cy="153987"/>
              </a:xfrm>
              <a:custGeom>
                <a:avLst/>
                <a:gdLst>
                  <a:gd name="T0" fmla="*/ 27 w 27"/>
                  <a:gd name="T1" fmla="*/ 0 h 201"/>
                  <a:gd name="T2" fmla="*/ 27 w 27"/>
                  <a:gd name="T3" fmla="*/ 0 h 201"/>
                  <a:gd name="T4" fmla="*/ 0 w 27"/>
                  <a:gd name="T5" fmla="*/ 0 h 201"/>
                  <a:gd name="T6" fmla="*/ 0 w 27"/>
                  <a:gd name="T7" fmla="*/ 201 h 201"/>
                  <a:gd name="T8" fmla="*/ 27 w 27"/>
                  <a:gd name="T9" fmla="*/ 201 h 201"/>
                  <a:gd name="T10" fmla="*/ 27 w 27"/>
                  <a:gd name="T11" fmla="*/ 0 h 201"/>
                </a:gdLst>
                <a:ahLst/>
                <a:cxnLst>
                  <a:cxn ang="0">
                    <a:pos x="T0" y="T1"/>
                  </a:cxn>
                  <a:cxn ang="0">
                    <a:pos x="T2" y="T3"/>
                  </a:cxn>
                  <a:cxn ang="0">
                    <a:pos x="T4" y="T5"/>
                  </a:cxn>
                  <a:cxn ang="0">
                    <a:pos x="T6" y="T7"/>
                  </a:cxn>
                  <a:cxn ang="0">
                    <a:pos x="T8" y="T9"/>
                  </a:cxn>
                  <a:cxn ang="0">
                    <a:pos x="T10" y="T11"/>
                  </a:cxn>
                </a:cxnLst>
                <a:rect l="0" t="0" r="r" b="b"/>
                <a:pathLst>
                  <a:path w="27" h="201">
                    <a:moveTo>
                      <a:pt x="27" y="0"/>
                    </a:moveTo>
                    <a:lnTo>
                      <a:pt x="27" y="0"/>
                    </a:lnTo>
                    <a:lnTo>
                      <a:pt x="0" y="0"/>
                    </a:lnTo>
                    <a:lnTo>
                      <a:pt x="0" y="201"/>
                    </a:lnTo>
                    <a:lnTo>
                      <a:pt x="27" y="201"/>
                    </a:lnTo>
                    <a:lnTo>
                      <a:pt x="27"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0" name="Freeform 23">
                <a:extLst>
                  <a:ext uri="{FF2B5EF4-FFF2-40B4-BE49-F238E27FC236}">
                    <a16:creationId xmlns:a16="http://schemas.microsoft.com/office/drawing/2014/main" id="{CE8C0FE8-E3C7-4A3A-AC88-932CB876C884}"/>
                  </a:ext>
                </a:extLst>
              </p:cNvPr>
              <p:cNvSpPr>
                <a:spLocks/>
              </p:cNvSpPr>
              <p:nvPr/>
            </p:nvSpPr>
            <p:spPr bwMode="auto">
              <a:xfrm>
                <a:off x="788988" y="4283075"/>
                <a:ext cx="19050" cy="84137"/>
              </a:xfrm>
              <a:custGeom>
                <a:avLst/>
                <a:gdLst>
                  <a:gd name="T0" fmla="*/ 0 w 26"/>
                  <a:gd name="T1" fmla="*/ 110 h 110"/>
                  <a:gd name="T2" fmla="*/ 0 w 26"/>
                  <a:gd name="T3" fmla="*/ 110 h 110"/>
                  <a:gd name="T4" fmla="*/ 26 w 26"/>
                  <a:gd name="T5" fmla="*/ 110 h 110"/>
                  <a:gd name="T6" fmla="*/ 26 w 26"/>
                  <a:gd name="T7" fmla="*/ 0 h 110"/>
                  <a:gd name="T8" fmla="*/ 0 w 26"/>
                  <a:gd name="T9" fmla="*/ 0 h 110"/>
                  <a:gd name="T10" fmla="*/ 0 w 26"/>
                  <a:gd name="T11" fmla="*/ 110 h 110"/>
                </a:gdLst>
                <a:ahLst/>
                <a:cxnLst>
                  <a:cxn ang="0">
                    <a:pos x="T0" y="T1"/>
                  </a:cxn>
                  <a:cxn ang="0">
                    <a:pos x="T2" y="T3"/>
                  </a:cxn>
                  <a:cxn ang="0">
                    <a:pos x="T4" y="T5"/>
                  </a:cxn>
                  <a:cxn ang="0">
                    <a:pos x="T6" y="T7"/>
                  </a:cxn>
                  <a:cxn ang="0">
                    <a:pos x="T8" y="T9"/>
                  </a:cxn>
                  <a:cxn ang="0">
                    <a:pos x="T10" y="T11"/>
                  </a:cxn>
                </a:cxnLst>
                <a:rect l="0" t="0" r="r" b="b"/>
                <a:pathLst>
                  <a:path w="26" h="110">
                    <a:moveTo>
                      <a:pt x="0" y="110"/>
                    </a:moveTo>
                    <a:lnTo>
                      <a:pt x="0" y="110"/>
                    </a:lnTo>
                    <a:lnTo>
                      <a:pt x="26" y="110"/>
                    </a:lnTo>
                    <a:lnTo>
                      <a:pt x="26" y="0"/>
                    </a:lnTo>
                    <a:lnTo>
                      <a:pt x="0" y="0"/>
                    </a:lnTo>
                    <a:lnTo>
                      <a:pt x="0" y="11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1" name="Freeform 24">
                <a:extLst>
                  <a:ext uri="{FF2B5EF4-FFF2-40B4-BE49-F238E27FC236}">
                    <a16:creationId xmlns:a16="http://schemas.microsoft.com/office/drawing/2014/main" id="{14BA48D6-EDB7-4838-A6E6-33A5983131A2}"/>
                  </a:ext>
                </a:extLst>
              </p:cNvPr>
              <p:cNvSpPr>
                <a:spLocks/>
              </p:cNvSpPr>
              <p:nvPr/>
            </p:nvSpPr>
            <p:spPr bwMode="auto">
              <a:xfrm>
                <a:off x="788988" y="4127500"/>
                <a:ext cx="19050" cy="92075"/>
              </a:xfrm>
              <a:custGeom>
                <a:avLst/>
                <a:gdLst>
                  <a:gd name="T0" fmla="*/ 26 w 26"/>
                  <a:gd name="T1" fmla="*/ 0 h 121"/>
                  <a:gd name="T2" fmla="*/ 26 w 26"/>
                  <a:gd name="T3" fmla="*/ 0 h 121"/>
                  <a:gd name="T4" fmla="*/ 0 w 26"/>
                  <a:gd name="T5" fmla="*/ 0 h 121"/>
                  <a:gd name="T6" fmla="*/ 0 w 26"/>
                  <a:gd name="T7" fmla="*/ 121 h 121"/>
                  <a:gd name="T8" fmla="*/ 26 w 26"/>
                  <a:gd name="T9" fmla="*/ 121 h 121"/>
                  <a:gd name="T10" fmla="*/ 26 w 26"/>
                  <a:gd name="T11" fmla="*/ 0 h 121"/>
                </a:gdLst>
                <a:ahLst/>
                <a:cxnLst>
                  <a:cxn ang="0">
                    <a:pos x="T0" y="T1"/>
                  </a:cxn>
                  <a:cxn ang="0">
                    <a:pos x="T2" y="T3"/>
                  </a:cxn>
                  <a:cxn ang="0">
                    <a:pos x="T4" y="T5"/>
                  </a:cxn>
                  <a:cxn ang="0">
                    <a:pos x="T6" y="T7"/>
                  </a:cxn>
                  <a:cxn ang="0">
                    <a:pos x="T8" y="T9"/>
                  </a:cxn>
                  <a:cxn ang="0">
                    <a:pos x="T10" y="T11"/>
                  </a:cxn>
                </a:cxnLst>
                <a:rect l="0" t="0" r="r" b="b"/>
                <a:pathLst>
                  <a:path w="26" h="121">
                    <a:moveTo>
                      <a:pt x="26" y="0"/>
                    </a:moveTo>
                    <a:lnTo>
                      <a:pt x="26" y="0"/>
                    </a:lnTo>
                    <a:lnTo>
                      <a:pt x="0" y="0"/>
                    </a:lnTo>
                    <a:lnTo>
                      <a:pt x="0" y="121"/>
                    </a:lnTo>
                    <a:lnTo>
                      <a:pt x="26" y="121"/>
                    </a:lnTo>
                    <a:lnTo>
                      <a:pt x="26"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2" name="Freeform 25">
                <a:extLst>
                  <a:ext uri="{FF2B5EF4-FFF2-40B4-BE49-F238E27FC236}">
                    <a16:creationId xmlns:a16="http://schemas.microsoft.com/office/drawing/2014/main" id="{FF403A8A-6723-44FE-AE0C-2BA7ADE2D210}"/>
                  </a:ext>
                </a:extLst>
              </p:cNvPr>
              <p:cNvSpPr>
                <a:spLocks/>
              </p:cNvSpPr>
              <p:nvPr/>
            </p:nvSpPr>
            <p:spPr bwMode="auto">
              <a:xfrm>
                <a:off x="565151" y="4162425"/>
                <a:ext cx="60325" cy="41275"/>
              </a:xfrm>
              <a:custGeom>
                <a:avLst/>
                <a:gdLst>
                  <a:gd name="T0" fmla="*/ 27 w 80"/>
                  <a:gd name="T1" fmla="*/ 0 h 53"/>
                  <a:gd name="T2" fmla="*/ 27 w 80"/>
                  <a:gd name="T3" fmla="*/ 0 h 53"/>
                  <a:gd name="T4" fmla="*/ 0 w 80"/>
                  <a:gd name="T5" fmla="*/ 0 h 53"/>
                  <a:gd name="T6" fmla="*/ 0 w 80"/>
                  <a:gd name="T7" fmla="*/ 53 h 53"/>
                  <a:gd name="T8" fmla="*/ 27 w 80"/>
                  <a:gd name="T9" fmla="*/ 53 h 53"/>
                  <a:gd name="T10" fmla="*/ 54 w 80"/>
                  <a:gd name="T11" fmla="*/ 53 h 53"/>
                  <a:gd name="T12" fmla="*/ 80 w 80"/>
                  <a:gd name="T13" fmla="*/ 53 h 53"/>
                  <a:gd name="T14" fmla="*/ 80 w 80"/>
                  <a:gd name="T15" fmla="*/ 0 h 53"/>
                  <a:gd name="T16" fmla="*/ 54 w 80"/>
                  <a:gd name="T17" fmla="*/ 0 h 53"/>
                  <a:gd name="T18" fmla="*/ 27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27" y="0"/>
                    </a:moveTo>
                    <a:lnTo>
                      <a:pt x="27" y="0"/>
                    </a:lnTo>
                    <a:lnTo>
                      <a:pt x="0" y="0"/>
                    </a:lnTo>
                    <a:lnTo>
                      <a:pt x="0" y="53"/>
                    </a:lnTo>
                    <a:lnTo>
                      <a:pt x="27" y="53"/>
                    </a:lnTo>
                    <a:lnTo>
                      <a:pt x="54" y="53"/>
                    </a:lnTo>
                    <a:lnTo>
                      <a:pt x="80" y="53"/>
                    </a:lnTo>
                    <a:lnTo>
                      <a:pt x="80" y="0"/>
                    </a:lnTo>
                    <a:lnTo>
                      <a:pt x="54" y="0"/>
                    </a:lnTo>
                    <a:lnTo>
                      <a:pt x="27"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3" name="Freeform 26">
                <a:extLst>
                  <a:ext uri="{FF2B5EF4-FFF2-40B4-BE49-F238E27FC236}">
                    <a16:creationId xmlns:a16="http://schemas.microsoft.com/office/drawing/2014/main" id="{A1C9CB18-F825-4F44-A2DA-80F4C18A4C64}"/>
                  </a:ext>
                </a:extLst>
              </p:cNvPr>
              <p:cNvSpPr>
                <a:spLocks/>
              </p:cNvSpPr>
              <p:nvPr/>
            </p:nvSpPr>
            <p:spPr bwMode="auto">
              <a:xfrm>
                <a:off x="666751" y="4281488"/>
                <a:ext cx="60325" cy="41275"/>
              </a:xfrm>
              <a:custGeom>
                <a:avLst/>
                <a:gdLst>
                  <a:gd name="T0" fmla="*/ 26 w 80"/>
                  <a:gd name="T1" fmla="*/ 0 h 54"/>
                  <a:gd name="T2" fmla="*/ 26 w 80"/>
                  <a:gd name="T3" fmla="*/ 0 h 54"/>
                  <a:gd name="T4" fmla="*/ 0 w 80"/>
                  <a:gd name="T5" fmla="*/ 0 h 54"/>
                  <a:gd name="T6" fmla="*/ 0 w 80"/>
                  <a:gd name="T7" fmla="*/ 54 h 54"/>
                  <a:gd name="T8" fmla="*/ 26 w 80"/>
                  <a:gd name="T9" fmla="*/ 54 h 54"/>
                  <a:gd name="T10" fmla="*/ 53 w 80"/>
                  <a:gd name="T11" fmla="*/ 54 h 54"/>
                  <a:gd name="T12" fmla="*/ 80 w 80"/>
                  <a:gd name="T13" fmla="*/ 54 h 54"/>
                  <a:gd name="T14" fmla="*/ 80 w 80"/>
                  <a:gd name="T15" fmla="*/ 0 h 54"/>
                  <a:gd name="T16" fmla="*/ 53 w 80"/>
                  <a:gd name="T17" fmla="*/ 0 h 54"/>
                  <a:gd name="T18" fmla="*/ 26 w 80"/>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4">
                    <a:moveTo>
                      <a:pt x="26" y="0"/>
                    </a:moveTo>
                    <a:lnTo>
                      <a:pt x="26" y="0"/>
                    </a:lnTo>
                    <a:lnTo>
                      <a:pt x="0" y="0"/>
                    </a:lnTo>
                    <a:lnTo>
                      <a:pt x="0" y="54"/>
                    </a:lnTo>
                    <a:lnTo>
                      <a:pt x="26" y="54"/>
                    </a:lnTo>
                    <a:lnTo>
                      <a:pt x="53" y="54"/>
                    </a:lnTo>
                    <a:lnTo>
                      <a:pt x="80" y="54"/>
                    </a:lnTo>
                    <a:lnTo>
                      <a:pt x="80" y="0"/>
                    </a:lnTo>
                    <a:lnTo>
                      <a:pt x="53" y="0"/>
                    </a:lnTo>
                    <a:lnTo>
                      <a:pt x="26"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4" name="Freeform 27">
                <a:extLst>
                  <a:ext uri="{FF2B5EF4-FFF2-40B4-BE49-F238E27FC236}">
                    <a16:creationId xmlns:a16="http://schemas.microsoft.com/office/drawing/2014/main" id="{04F36EDC-C2A4-4373-A8CE-5922D321647A}"/>
                  </a:ext>
                </a:extLst>
              </p:cNvPr>
              <p:cNvSpPr>
                <a:spLocks/>
              </p:cNvSpPr>
              <p:nvPr/>
            </p:nvSpPr>
            <p:spPr bwMode="auto">
              <a:xfrm>
                <a:off x="768351" y="4219575"/>
                <a:ext cx="60325" cy="41275"/>
              </a:xfrm>
              <a:custGeom>
                <a:avLst/>
                <a:gdLst>
                  <a:gd name="T0" fmla="*/ 53 w 80"/>
                  <a:gd name="T1" fmla="*/ 0 h 53"/>
                  <a:gd name="T2" fmla="*/ 53 w 80"/>
                  <a:gd name="T3" fmla="*/ 0 h 53"/>
                  <a:gd name="T4" fmla="*/ 27 w 80"/>
                  <a:gd name="T5" fmla="*/ 0 h 53"/>
                  <a:gd name="T6" fmla="*/ 0 w 80"/>
                  <a:gd name="T7" fmla="*/ 0 h 53"/>
                  <a:gd name="T8" fmla="*/ 0 w 80"/>
                  <a:gd name="T9" fmla="*/ 53 h 53"/>
                  <a:gd name="T10" fmla="*/ 27 w 80"/>
                  <a:gd name="T11" fmla="*/ 53 h 53"/>
                  <a:gd name="T12" fmla="*/ 53 w 80"/>
                  <a:gd name="T13" fmla="*/ 53 h 53"/>
                  <a:gd name="T14" fmla="*/ 80 w 80"/>
                  <a:gd name="T15" fmla="*/ 53 h 53"/>
                  <a:gd name="T16" fmla="*/ 80 w 80"/>
                  <a:gd name="T17" fmla="*/ 0 h 53"/>
                  <a:gd name="T18" fmla="*/ 53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53" y="0"/>
                    </a:moveTo>
                    <a:lnTo>
                      <a:pt x="53" y="0"/>
                    </a:lnTo>
                    <a:lnTo>
                      <a:pt x="27" y="0"/>
                    </a:lnTo>
                    <a:lnTo>
                      <a:pt x="0" y="0"/>
                    </a:lnTo>
                    <a:lnTo>
                      <a:pt x="0" y="53"/>
                    </a:lnTo>
                    <a:lnTo>
                      <a:pt x="27" y="53"/>
                    </a:lnTo>
                    <a:lnTo>
                      <a:pt x="53" y="53"/>
                    </a:lnTo>
                    <a:lnTo>
                      <a:pt x="80" y="53"/>
                    </a:lnTo>
                    <a:lnTo>
                      <a:pt x="80" y="0"/>
                    </a:lnTo>
                    <a:lnTo>
                      <a:pt x="53"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1" name="Group 10" descr="Graphic of padlock. Represents &quot;Work with confidence&quot;">
            <a:extLst>
              <a:ext uri="{FF2B5EF4-FFF2-40B4-BE49-F238E27FC236}">
                <a16:creationId xmlns:a16="http://schemas.microsoft.com/office/drawing/2014/main" id="{2E974C61-6570-48FA-AB04-E185EE1EADAF}"/>
              </a:ext>
            </a:extLst>
          </p:cNvPr>
          <p:cNvGrpSpPr/>
          <p:nvPr/>
        </p:nvGrpSpPr>
        <p:grpSpPr>
          <a:xfrm>
            <a:off x="426422" y="4801091"/>
            <a:ext cx="514822" cy="514822"/>
            <a:chOff x="434972" y="4896866"/>
            <a:chExt cx="525145" cy="525145"/>
          </a:xfrm>
        </p:grpSpPr>
        <p:sp>
          <p:nvSpPr>
            <p:cNvPr id="15" name="Oval 14">
              <a:extLst>
                <a:ext uri="{FF2B5EF4-FFF2-40B4-BE49-F238E27FC236}">
                  <a16:creationId xmlns:a16="http://schemas.microsoft.com/office/drawing/2014/main" id="{D118969A-3FFC-44EA-A5B4-6EF701E4A4F6}"/>
                </a:ext>
              </a:extLst>
            </p:cNvPr>
            <p:cNvSpPr/>
            <p:nvPr/>
          </p:nvSpPr>
          <p:spPr bwMode="auto">
            <a:xfrm>
              <a:off x="434972" y="4896866"/>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1" name="Group 50">
              <a:extLst>
                <a:ext uri="{FF2B5EF4-FFF2-40B4-BE49-F238E27FC236}">
                  <a16:creationId xmlns:a16="http://schemas.microsoft.com/office/drawing/2014/main" id="{A13451E8-3C2E-433E-92E9-BB95FB9E82BC}"/>
                </a:ext>
              </a:extLst>
            </p:cNvPr>
            <p:cNvGrpSpPr/>
            <p:nvPr/>
          </p:nvGrpSpPr>
          <p:grpSpPr>
            <a:xfrm>
              <a:off x="577688" y="5001482"/>
              <a:ext cx="239713" cy="315912"/>
              <a:chOff x="563563" y="4987926"/>
              <a:chExt cx="239713" cy="315912"/>
            </a:xfrm>
          </p:grpSpPr>
          <p:sp>
            <p:nvSpPr>
              <p:cNvPr id="48" name="Freeform 31">
                <a:extLst>
                  <a:ext uri="{FF2B5EF4-FFF2-40B4-BE49-F238E27FC236}">
                    <a16:creationId xmlns:a16="http://schemas.microsoft.com/office/drawing/2014/main" id="{C85C0932-6608-4B5C-8724-EC07BDD3D1AC}"/>
                  </a:ext>
                </a:extLst>
              </p:cNvPr>
              <p:cNvSpPr>
                <a:spLocks noEditPoints="1"/>
              </p:cNvSpPr>
              <p:nvPr/>
            </p:nvSpPr>
            <p:spPr bwMode="auto">
              <a:xfrm>
                <a:off x="563563" y="4987926"/>
                <a:ext cx="239713" cy="138113"/>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9" name="Freeform 32">
                <a:extLst>
                  <a:ext uri="{FF2B5EF4-FFF2-40B4-BE49-F238E27FC236}">
                    <a16:creationId xmlns:a16="http://schemas.microsoft.com/office/drawing/2014/main" id="{791E1D7C-53F7-4AD0-AB74-6F7867C15E52}"/>
                  </a:ext>
                </a:extLst>
              </p:cNvPr>
              <p:cNvSpPr>
                <a:spLocks noEditPoints="1"/>
              </p:cNvSpPr>
              <p:nvPr/>
            </p:nvSpPr>
            <p:spPr bwMode="auto">
              <a:xfrm>
                <a:off x="563563" y="5126038"/>
                <a:ext cx="239713" cy="177800"/>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50" name="Freeform 33">
                <a:extLst>
                  <a:ext uri="{FF2B5EF4-FFF2-40B4-BE49-F238E27FC236}">
                    <a16:creationId xmlns:a16="http://schemas.microsoft.com/office/drawing/2014/main" id="{908D9634-BBBE-421B-9959-55A306A6EF6D}"/>
                  </a:ext>
                </a:extLst>
              </p:cNvPr>
              <p:cNvSpPr>
                <a:spLocks/>
              </p:cNvSpPr>
              <p:nvPr/>
            </p:nvSpPr>
            <p:spPr bwMode="auto">
              <a:xfrm>
                <a:off x="663575" y="5200651"/>
                <a:ext cx="39688" cy="39688"/>
              </a:xfrm>
              <a:prstGeom prst="ellipse">
                <a:avLst/>
              </a:pr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6" name="Group 15" descr="Image of computer monitor displaying Microsoft Teams Store window">
            <a:extLst>
              <a:ext uri="{FF2B5EF4-FFF2-40B4-BE49-F238E27FC236}">
                <a16:creationId xmlns:a16="http://schemas.microsoft.com/office/drawing/2014/main" id="{B762E2EB-C69D-4C5A-B028-4CFB07026148}"/>
              </a:ext>
            </a:extLst>
          </p:cNvPr>
          <p:cNvGrpSpPr/>
          <p:nvPr/>
        </p:nvGrpSpPr>
        <p:grpSpPr>
          <a:xfrm>
            <a:off x="4913054" y="1161160"/>
            <a:ext cx="7278947" cy="5696841"/>
            <a:chOff x="4913054" y="1161160"/>
            <a:chExt cx="7278947" cy="5696841"/>
          </a:xfrm>
        </p:grpSpPr>
        <p:pic>
          <p:nvPicPr>
            <p:cNvPr id="63" name="Picture 62" descr="A screenshot of a computer&#10;&#10;Description generated with very high confidence">
              <a:extLst>
                <a:ext uri="{FF2B5EF4-FFF2-40B4-BE49-F238E27FC236}">
                  <a16:creationId xmlns:a16="http://schemas.microsoft.com/office/drawing/2014/main" id="{F8B04BB1-A1A5-4192-AE1C-CA1910FD02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B7A456F-4040-419C-97E5-12AF5B8C6AD5}"/>
                </a:ext>
              </a:extLst>
            </p:cNvPr>
            <p:cNvPicPr>
              <a:picLocks noChangeAspect="1"/>
            </p:cNvPicPr>
            <p:nvPr/>
          </p:nvPicPr>
          <p:blipFill rotWithShape="1">
            <a:blip r:embed="rId4">
              <a:extLst>
                <a:ext uri="{28A0092B-C50C-407E-A947-70E740481C1C}">
                  <a14:useLocalDpi xmlns:a14="http://schemas.microsoft.com/office/drawing/2010/main"/>
                </a:ext>
              </a:extLst>
            </a:blip>
            <a:srcRect r="10412"/>
            <a:stretch/>
          </p:blipFill>
          <p:spPr>
            <a:xfrm>
              <a:off x="5519558" y="1438159"/>
              <a:ext cx="6672441" cy="4772141"/>
            </a:xfrm>
            <a:prstGeom prst="rect">
              <a:avLst/>
            </a:prstGeom>
          </p:spPr>
        </p:pic>
      </p:grpSp>
      <p:sp>
        <p:nvSpPr>
          <p:cNvPr id="61" name="Rectangle 60">
            <a:extLst>
              <a:ext uri="{FF2B5EF4-FFF2-40B4-BE49-F238E27FC236}">
                <a16:creationId xmlns:a16="http://schemas.microsoft.com/office/drawing/2014/main" id="{43455B51-DBB1-4633-B080-A5000F356F3A}"/>
              </a:ext>
              <a:ext uri="{C183D7F6-B498-43B3-948B-1728B52AA6E4}">
                <adec:decorative xmlns:adec="http://schemas.microsoft.com/office/drawing/2017/decorative" val="1"/>
              </a:ext>
            </a:extLst>
          </p:cNvPr>
          <p:cNvSpPr/>
          <p:nvPr/>
        </p:nvSpPr>
        <p:spPr bwMode="auto">
          <a:xfrm>
            <a:off x="1" y="1713054"/>
            <a:ext cx="4881004" cy="200931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62" name="Rectangle 61">
            <a:extLst>
              <a:ext uri="{FF2B5EF4-FFF2-40B4-BE49-F238E27FC236}">
                <a16:creationId xmlns:a16="http://schemas.microsoft.com/office/drawing/2014/main" id="{5011F561-DA89-4942-8650-9CA2614A9952}"/>
              </a:ext>
              <a:ext uri="{C183D7F6-B498-43B3-948B-1728B52AA6E4}">
                <adec:decorative xmlns:adec="http://schemas.microsoft.com/office/drawing/2017/decorative" val="1"/>
              </a:ext>
            </a:extLst>
          </p:cNvPr>
          <p:cNvSpPr/>
          <p:nvPr/>
        </p:nvSpPr>
        <p:spPr bwMode="auto">
          <a:xfrm>
            <a:off x="131933" y="4662928"/>
            <a:ext cx="5046969" cy="200931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7" name="Rectangle 46">
            <a:extLst>
              <a:ext uri="{FF2B5EF4-FFF2-40B4-BE49-F238E27FC236}">
                <a16:creationId xmlns:a16="http://schemas.microsoft.com/office/drawing/2014/main" id="{7B54248F-B77B-479B-98C2-F51AF9BEACB3}"/>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76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750" fill="hold"/>
                                        <p:tgtEl>
                                          <p:spTgt spid="8">
                                            <p:txEl>
                                              <p:pRg st="4" end="4"/>
                                            </p:txEl>
                                          </p:spTgt>
                                        </p:tgtEl>
                                        <p:attrNameLst>
                                          <p:attrName>style.color</p:attrName>
                                        </p:attrNameLst>
                                      </p:cBhvr>
                                      <p:to>
                                        <a:srgbClr val="282828"/>
                                      </p:to>
                                    </p:animClr>
                                  </p:childTnLst>
                                </p:cTn>
                              </p:par>
                              <p:par>
                                <p:cTn id="7" presetID="10"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animEffect transition="in" filter="fade">
                                      <p:cBhvr>
                                        <p:cTn id="9" dur="1750"/>
                                        <p:tgtEl>
                                          <p:spTgt spid="6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F571-4487-405D-96D3-483629AAFB6A}"/>
              </a:ext>
            </a:extLst>
          </p:cNvPr>
          <p:cNvSpPr>
            <a:spLocks noGrp="1"/>
          </p:cNvSpPr>
          <p:nvPr>
            <p:ph type="title"/>
          </p:nvPr>
        </p:nvSpPr>
        <p:spPr/>
        <p:txBody>
          <a:bodyPr>
            <a:normAutofit/>
          </a:bodyPr>
          <a:lstStyle/>
          <a:p>
            <a:r>
              <a:rPr lang="en-US" sz="3600" dirty="0"/>
              <a:t>Step 4: Add existing Bot</a:t>
            </a:r>
          </a:p>
        </p:txBody>
      </p:sp>
      <p:sp>
        <p:nvSpPr>
          <p:cNvPr id="3" name="Content Placeholder 2">
            <a:extLst>
              <a:ext uri="{FF2B5EF4-FFF2-40B4-BE49-F238E27FC236}">
                <a16:creationId xmlns:a16="http://schemas.microsoft.com/office/drawing/2014/main" id="{6A660688-4C90-4452-89AA-83D0F5A2697B}"/>
              </a:ext>
            </a:extLst>
          </p:cNvPr>
          <p:cNvSpPr>
            <a:spLocks noGrp="1"/>
          </p:cNvSpPr>
          <p:nvPr>
            <p:ph idx="1"/>
          </p:nvPr>
        </p:nvSpPr>
        <p:spPr>
          <a:xfrm>
            <a:off x="1150882" y="1584000"/>
            <a:ext cx="10705117" cy="4994999"/>
          </a:xfrm>
        </p:spPr>
        <p:txBody>
          <a:bodyPr/>
          <a:lstStyle/>
          <a:p>
            <a:r>
              <a:rPr lang="en-US" dirty="0"/>
              <a:t>Under Capabilities-&gt;Bots choose “Set up” Existing bot.</a:t>
            </a:r>
          </a:p>
          <a:p>
            <a:r>
              <a:rPr lang="en-US" dirty="0"/>
              <a:t>Name: “</a:t>
            </a:r>
            <a:r>
              <a:rPr lang="en-US" dirty="0" err="1"/>
              <a:t>idt</a:t>
            </a:r>
            <a:r>
              <a:rPr lang="en-US" dirty="0"/>
              <a:t>-teams-bot”</a:t>
            </a:r>
          </a:p>
          <a:p>
            <a:r>
              <a:rPr lang="en-US" dirty="0"/>
              <a:t>Bot ID: Either “Select from one of my existing bots” if logged into the same AAD account, or “Connect to a different bot id” and paste in the Microsoft id found in the </a:t>
            </a:r>
            <a:r>
              <a:rPr lang="en-US" dirty="0" err="1"/>
              <a:t>appsettings.json</a:t>
            </a:r>
            <a:r>
              <a:rPr lang="en-US" dirty="0"/>
              <a:t> file of the bot.</a:t>
            </a:r>
          </a:p>
          <a:p>
            <a:r>
              <a:rPr lang="en-US" dirty="0"/>
              <a:t>(if connected instead of selected):</a:t>
            </a:r>
          </a:p>
          <a:p>
            <a:pPr lvl="1"/>
            <a:r>
              <a:rPr lang="en-US" dirty="0"/>
              <a:t>Endpoint: </a:t>
            </a:r>
            <a:r>
              <a:rPr lang="en-US" dirty="0">
                <a:hlinkClick r:id="rId3"/>
              </a:rPr>
              <a:t>https://idt-teams-bot.azurewebsites.net/api/messages</a:t>
            </a:r>
            <a:endParaRPr lang="en-US" dirty="0"/>
          </a:p>
          <a:p>
            <a:pPr lvl="1"/>
            <a:endParaRPr lang="en-US" dirty="0"/>
          </a:p>
        </p:txBody>
      </p:sp>
    </p:spTree>
    <p:extLst>
      <p:ext uri="{BB962C8B-B14F-4D97-AF65-F5344CB8AC3E}">
        <p14:creationId xmlns:p14="http://schemas.microsoft.com/office/powerpoint/2010/main" val="149930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4F512-6526-4CBE-A5CD-D74565888C1A}"/>
              </a:ext>
            </a:extLst>
          </p:cNvPr>
          <p:cNvSpPr>
            <a:spLocks noGrp="1"/>
          </p:cNvSpPr>
          <p:nvPr>
            <p:ph type="title"/>
          </p:nvPr>
        </p:nvSpPr>
        <p:spPr/>
        <p:txBody>
          <a:bodyPr>
            <a:normAutofit/>
          </a:bodyPr>
          <a:lstStyle/>
          <a:p>
            <a:r>
              <a:rPr lang="en-US" sz="3600" dirty="0"/>
              <a:t>Step 5: Add domain to validate &amp; install</a:t>
            </a:r>
          </a:p>
        </p:txBody>
      </p:sp>
      <p:sp>
        <p:nvSpPr>
          <p:cNvPr id="3" name="Content Placeholder 2">
            <a:extLst>
              <a:ext uri="{FF2B5EF4-FFF2-40B4-BE49-F238E27FC236}">
                <a16:creationId xmlns:a16="http://schemas.microsoft.com/office/drawing/2014/main" id="{F7730936-DF9C-4BD1-A11D-CCAC522829BA}"/>
              </a:ext>
            </a:extLst>
          </p:cNvPr>
          <p:cNvSpPr>
            <a:spLocks noGrp="1"/>
          </p:cNvSpPr>
          <p:nvPr>
            <p:ph idx="1"/>
          </p:nvPr>
        </p:nvSpPr>
        <p:spPr>
          <a:xfrm>
            <a:off x="977462" y="1584000"/>
            <a:ext cx="10878538" cy="4994999"/>
          </a:xfrm>
        </p:spPr>
        <p:txBody>
          <a:bodyPr/>
          <a:lstStyle/>
          <a:p>
            <a:r>
              <a:rPr lang="en-US" dirty="0"/>
              <a:t>Under Finish &gt; Valid domains, add “*.botframework.com” as a valid domain.</a:t>
            </a:r>
          </a:p>
          <a:p>
            <a:pPr marL="0" indent="0">
              <a:buNone/>
            </a:pPr>
            <a:endParaRPr lang="en-US" dirty="0"/>
          </a:p>
          <a:p>
            <a:r>
              <a:rPr lang="en-US" dirty="0"/>
              <a:t>Under Finish &gt; Test and </a:t>
            </a:r>
            <a:r>
              <a:rPr lang="en-US" dirty="0" err="1"/>
              <a:t>distruibute</a:t>
            </a:r>
            <a:r>
              <a:rPr lang="en-US" dirty="0"/>
              <a:t>, click “Install”</a:t>
            </a:r>
          </a:p>
          <a:p>
            <a:pPr lvl="1"/>
            <a:r>
              <a:rPr lang="en-US" dirty="0"/>
              <a:t>Choose Personal and Team checkboxes.</a:t>
            </a:r>
          </a:p>
          <a:p>
            <a:pPr lvl="1"/>
            <a:endParaRPr lang="en-US" dirty="0"/>
          </a:p>
          <a:p>
            <a:r>
              <a:rPr lang="en-US" dirty="0"/>
              <a:t>Click “Open” to open the Bot to begin testing.</a:t>
            </a:r>
          </a:p>
        </p:txBody>
      </p:sp>
    </p:spTree>
    <p:extLst>
      <p:ext uri="{BB962C8B-B14F-4D97-AF65-F5344CB8AC3E}">
        <p14:creationId xmlns:p14="http://schemas.microsoft.com/office/powerpoint/2010/main" val="32935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0684-5E4A-4327-867D-8E6B16699C17}"/>
              </a:ext>
            </a:extLst>
          </p:cNvPr>
          <p:cNvSpPr>
            <a:spLocks noGrp="1"/>
          </p:cNvSpPr>
          <p:nvPr>
            <p:ph type="title"/>
          </p:nvPr>
        </p:nvSpPr>
        <p:spPr/>
        <p:txBody>
          <a:bodyPr>
            <a:normAutofit/>
          </a:bodyPr>
          <a:lstStyle/>
          <a:p>
            <a:r>
              <a:rPr lang="en-US" sz="3600" dirty="0"/>
              <a:t>Step 6: Test your skill</a:t>
            </a:r>
          </a:p>
        </p:txBody>
      </p:sp>
      <p:sp>
        <p:nvSpPr>
          <p:cNvPr id="3" name="Content Placeholder 2">
            <a:extLst>
              <a:ext uri="{FF2B5EF4-FFF2-40B4-BE49-F238E27FC236}">
                <a16:creationId xmlns:a16="http://schemas.microsoft.com/office/drawing/2014/main" id="{2053797F-CE27-42D0-9F06-5A36052CC1C9}"/>
              </a:ext>
            </a:extLst>
          </p:cNvPr>
          <p:cNvSpPr>
            <a:spLocks noGrp="1"/>
          </p:cNvSpPr>
          <p:nvPr>
            <p:ph idx="1"/>
          </p:nvPr>
        </p:nvSpPr>
        <p:spPr>
          <a:xfrm>
            <a:off x="882868" y="1584000"/>
            <a:ext cx="10973131" cy="4994999"/>
          </a:xfrm>
        </p:spPr>
        <p:txBody>
          <a:bodyPr/>
          <a:lstStyle/>
          <a:p>
            <a:r>
              <a:rPr lang="en-US" dirty="0"/>
              <a:t>Type “hi” (Bot says “Hello.”)</a:t>
            </a:r>
          </a:p>
          <a:p>
            <a:r>
              <a:rPr lang="en-US" dirty="0"/>
              <a:t>Type “schedule a meeting” (Bot requests a login) click “login”</a:t>
            </a:r>
          </a:p>
          <a:p>
            <a:r>
              <a:rPr lang="en-US" dirty="0"/>
              <a:t>Log in to your non-AAD account, but do not close the window.</a:t>
            </a:r>
          </a:p>
          <a:p>
            <a:endParaRPr lang="en-US" dirty="0"/>
          </a:p>
          <a:p>
            <a:endParaRPr lang="en-US" dirty="0"/>
          </a:p>
          <a:p>
            <a:r>
              <a:rPr lang="en-US" dirty="0"/>
              <a:t>A validation code will appear. Copy the code.</a:t>
            </a:r>
          </a:p>
          <a:p>
            <a:r>
              <a:rPr lang="en-US" dirty="0"/>
              <a:t>Paste the code into the conversation with the bot.</a:t>
            </a:r>
          </a:p>
          <a:p>
            <a:r>
              <a:rPr lang="en-US" dirty="0"/>
              <a:t>(follow further prompts in the conversation to set up a meeting)</a:t>
            </a:r>
          </a:p>
          <a:p>
            <a:endParaRPr lang="en-US" dirty="0"/>
          </a:p>
        </p:txBody>
      </p:sp>
      <p:pic>
        <p:nvPicPr>
          <p:cNvPr id="4" name="Picture 3">
            <a:extLst>
              <a:ext uri="{FF2B5EF4-FFF2-40B4-BE49-F238E27FC236}">
                <a16:creationId xmlns:a16="http://schemas.microsoft.com/office/drawing/2014/main" id="{5401E522-3262-4177-83B6-537859515039}"/>
              </a:ext>
            </a:extLst>
          </p:cNvPr>
          <p:cNvPicPr>
            <a:picLocks noChangeAspect="1"/>
          </p:cNvPicPr>
          <p:nvPr/>
        </p:nvPicPr>
        <p:blipFill>
          <a:blip r:embed="rId3"/>
          <a:stretch>
            <a:fillRect/>
          </a:stretch>
        </p:blipFill>
        <p:spPr>
          <a:xfrm>
            <a:off x="4298635" y="2918271"/>
            <a:ext cx="2610908" cy="1216572"/>
          </a:xfrm>
          <a:prstGeom prst="rect">
            <a:avLst/>
          </a:prstGeom>
        </p:spPr>
      </p:pic>
    </p:spTree>
    <p:extLst>
      <p:ext uri="{BB962C8B-B14F-4D97-AF65-F5344CB8AC3E}">
        <p14:creationId xmlns:p14="http://schemas.microsoft.com/office/powerpoint/2010/main" val="204262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EFFD2-3DCB-498F-B8F1-FE7B53DB9BE1}"/>
              </a:ext>
            </a:extLst>
          </p:cNvPr>
          <p:cNvSpPr>
            <a:spLocks noGrp="1"/>
          </p:cNvSpPr>
          <p:nvPr>
            <p:ph type="title"/>
          </p:nvPr>
        </p:nvSpPr>
        <p:spPr/>
        <p:txBody>
          <a:bodyPr/>
          <a:lstStyle/>
          <a:p>
            <a:r>
              <a:rPr lang="en-US" dirty="0"/>
              <a:t>Start Building today!</a:t>
            </a:r>
          </a:p>
        </p:txBody>
      </p:sp>
    </p:spTree>
    <p:extLst>
      <p:ext uri="{BB962C8B-B14F-4D97-AF65-F5344CB8AC3E}">
        <p14:creationId xmlns:p14="http://schemas.microsoft.com/office/powerpoint/2010/main" val="106334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4A5F82-0F40-4554-99DF-E21921360509}"/>
              </a:ext>
            </a:extLst>
          </p:cNvPr>
          <p:cNvSpPr txBox="1"/>
          <p:nvPr/>
        </p:nvSpPr>
        <p:spPr>
          <a:xfrm>
            <a:off x="0" y="212271"/>
            <a:ext cx="11881756" cy="646331"/>
          </a:xfrm>
          <a:prstGeom prst="rect">
            <a:avLst/>
          </a:prstGeom>
          <a:noFill/>
        </p:spPr>
        <p:txBody>
          <a:bodyPr wrap="square" rtlCol="0">
            <a:spAutoFit/>
          </a:bodyPr>
          <a:lstStyle/>
          <a:p>
            <a:pPr algn="ctr"/>
            <a:r>
              <a:rPr lang="en-GB" sz="3600" dirty="0"/>
              <a:t>Plan your development environment</a:t>
            </a:r>
          </a:p>
        </p:txBody>
      </p:sp>
      <p:cxnSp>
        <p:nvCxnSpPr>
          <p:cNvPr id="6" name="Straight Connector 5">
            <a:extLst>
              <a:ext uri="{FF2B5EF4-FFF2-40B4-BE49-F238E27FC236}">
                <a16:creationId xmlns:a16="http://schemas.microsoft.com/office/drawing/2014/main" id="{2A3DEBC1-BC81-4388-BD21-028BFAFB9B46}"/>
              </a:ext>
            </a:extLst>
          </p:cNvPr>
          <p:cNvCxnSpPr/>
          <p:nvPr/>
        </p:nvCxnSpPr>
        <p:spPr>
          <a:xfrm>
            <a:off x="2966771" y="1469572"/>
            <a:ext cx="0" cy="49638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F216844-9BA5-400A-8258-2BD8B0946E84}"/>
              </a:ext>
            </a:extLst>
          </p:cNvPr>
          <p:cNvCxnSpPr/>
          <p:nvPr/>
        </p:nvCxnSpPr>
        <p:spPr>
          <a:xfrm>
            <a:off x="5402453" y="1469572"/>
            <a:ext cx="0" cy="49638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descr="Nodejs - Free brands and logotypes icons">
            <a:extLst>
              <a:ext uri="{FF2B5EF4-FFF2-40B4-BE49-F238E27FC236}">
                <a16:creationId xmlns:a16="http://schemas.microsoft.com/office/drawing/2014/main" id="{C21A6F80-A24D-46FD-B884-850F57032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941" y="4186011"/>
            <a:ext cx="1788259" cy="9388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3887025-DEB0-495E-8469-A2F65008AC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118166"/>
            <a:ext cx="2307807" cy="10316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3">
            <a:extLst>
              <a:ext uri="{FF2B5EF4-FFF2-40B4-BE49-F238E27FC236}">
                <a16:creationId xmlns:a16="http://schemas.microsoft.com/office/drawing/2014/main" id="{7AADEF2B-F70F-4475-9751-A3FDA26D4F87}"/>
              </a:ext>
            </a:extLst>
          </p:cNvPr>
          <p:cNvSpPr txBox="1">
            <a:spLocks/>
          </p:cNvSpPr>
          <p:nvPr/>
        </p:nvSpPr>
        <p:spPr>
          <a:xfrm>
            <a:off x="3015497" y="1744625"/>
            <a:ext cx="2435717" cy="742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t>Using node</a:t>
            </a:r>
          </a:p>
          <a:p>
            <a:pPr marL="0" indent="0" algn="ctr">
              <a:buNone/>
            </a:pPr>
            <a:r>
              <a:rPr lang="en-US" sz="1400" b="1" dirty="0"/>
              <a:t>Any JavaScript libraries</a:t>
            </a:r>
          </a:p>
        </p:txBody>
      </p:sp>
      <p:sp>
        <p:nvSpPr>
          <p:cNvPr id="13" name="Text Placeholder 3">
            <a:extLst>
              <a:ext uri="{FF2B5EF4-FFF2-40B4-BE49-F238E27FC236}">
                <a16:creationId xmlns:a16="http://schemas.microsoft.com/office/drawing/2014/main" id="{F47F3B07-4947-4A6B-B7C1-ACB1C1A91AD7}"/>
              </a:ext>
            </a:extLst>
          </p:cNvPr>
          <p:cNvSpPr txBox="1">
            <a:spLocks/>
          </p:cNvSpPr>
          <p:nvPr/>
        </p:nvSpPr>
        <p:spPr>
          <a:xfrm>
            <a:off x="5350692" y="1901980"/>
            <a:ext cx="3751377" cy="1050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t>Using </a:t>
            </a:r>
            <a:r>
              <a:rPr lang="en-US" sz="1400" dirty="0" err="1"/>
              <a:t>yo</a:t>
            </a:r>
            <a:r>
              <a:rPr lang="en-US" sz="1400" dirty="0"/>
              <a:t> teams – Yeoman Generators</a:t>
            </a:r>
          </a:p>
          <a:p>
            <a:pPr marL="0" indent="0" algn="ctr">
              <a:buNone/>
            </a:pPr>
            <a:r>
              <a:rPr lang="en-US" sz="1400" b="1" dirty="0"/>
              <a:t>Typescript </a:t>
            </a:r>
          </a:p>
          <a:p>
            <a:pPr marL="0" indent="0" algn="ctr">
              <a:buNone/>
            </a:pPr>
            <a:r>
              <a:rPr lang="en-US" sz="1400" b="1" dirty="0"/>
              <a:t>React</a:t>
            </a:r>
          </a:p>
        </p:txBody>
      </p:sp>
      <p:cxnSp>
        <p:nvCxnSpPr>
          <p:cNvPr id="4" name="Straight Connector 3">
            <a:extLst>
              <a:ext uri="{FF2B5EF4-FFF2-40B4-BE49-F238E27FC236}">
                <a16:creationId xmlns:a16="http://schemas.microsoft.com/office/drawing/2014/main" id="{B0E2BF9C-A220-DAE2-DFF2-6AA9CE80FBBD}"/>
              </a:ext>
            </a:extLst>
          </p:cNvPr>
          <p:cNvCxnSpPr>
            <a:cxnSpLocks/>
          </p:cNvCxnSpPr>
          <p:nvPr/>
        </p:nvCxnSpPr>
        <p:spPr>
          <a:xfrm>
            <a:off x="8944204" y="1469572"/>
            <a:ext cx="0" cy="49638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D5251F83-BE01-2124-C98E-95CA04FE0279}"/>
              </a:ext>
            </a:extLst>
          </p:cNvPr>
          <p:cNvSpPr txBox="1">
            <a:spLocks/>
          </p:cNvSpPr>
          <p:nvPr/>
        </p:nvSpPr>
        <p:spPr>
          <a:xfrm>
            <a:off x="0" y="1740961"/>
            <a:ext cx="2888826" cy="13365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t>Teams Toolkit</a:t>
            </a:r>
            <a:r>
              <a:rPr lang="en-US" sz="1400" dirty="0"/>
              <a:t> for Visual Studio Code</a:t>
            </a:r>
          </a:p>
          <a:p>
            <a:pPr marL="0" indent="0" algn="ctr">
              <a:buNone/>
            </a:pPr>
            <a:r>
              <a:rPr lang="en-US" sz="1400" b="1" dirty="0"/>
              <a:t>Typescript</a:t>
            </a:r>
          </a:p>
          <a:p>
            <a:pPr marL="0" indent="0" algn="ctr">
              <a:buNone/>
            </a:pPr>
            <a:r>
              <a:rPr lang="en-US" sz="1400" b="1" dirty="0"/>
              <a:t>React</a:t>
            </a:r>
          </a:p>
          <a:p>
            <a:pPr marL="0" indent="0" algn="ctr">
              <a:buNone/>
            </a:pPr>
            <a:r>
              <a:rPr lang="en-US" sz="1400" b="1" dirty="0"/>
              <a:t>and other JavaScript libraries</a:t>
            </a:r>
            <a:endParaRPr lang="en-GB" sz="1400" b="1" dirty="0"/>
          </a:p>
        </p:txBody>
      </p:sp>
      <p:graphicFrame>
        <p:nvGraphicFramePr>
          <p:cNvPr id="9" name="Object 8">
            <a:extLst>
              <a:ext uri="{FF2B5EF4-FFF2-40B4-BE49-F238E27FC236}">
                <a16:creationId xmlns:a16="http://schemas.microsoft.com/office/drawing/2014/main" id="{212102BF-C005-AC24-38F4-4D6B949B95E2}"/>
              </a:ext>
            </a:extLst>
          </p:cNvPr>
          <p:cNvGraphicFramePr>
            <a:graphicFrameLocks noChangeAspect="1"/>
          </p:cNvGraphicFramePr>
          <p:nvPr>
            <p:extLst>
              <p:ext uri="{D42A27DB-BD31-4B8C-83A1-F6EECF244321}">
                <p14:modId xmlns:p14="http://schemas.microsoft.com/office/powerpoint/2010/main" val="931560795"/>
              </p:ext>
            </p:extLst>
          </p:nvPr>
        </p:nvGraphicFramePr>
        <p:xfrm>
          <a:off x="230104" y="4186011"/>
          <a:ext cx="2270221" cy="935495"/>
        </p:xfrm>
        <a:graphic>
          <a:graphicData uri="http://schemas.openxmlformats.org/presentationml/2006/ole">
            <mc:AlternateContent xmlns:mc="http://schemas.openxmlformats.org/markup-compatibility/2006">
              <mc:Choice xmlns:v="urn:schemas-microsoft-com:vml" Requires="v">
                <p:oleObj name="Bitmap Image" r:id="rId5" imgW="4549320" imgH="1874520" progId="PBrush">
                  <p:embed/>
                </p:oleObj>
              </mc:Choice>
              <mc:Fallback>
                <p:oleObj name="Bitmap Image" r:id="rId5" imgW="4549320" imgH="1874520" progId="PBrush">
                  <p:embed/>
                  <p:pic>
                    <p:nvPicPr>
                      <p:cNvPr id="0" name=""/>
                      <p:cNvPicPr/>
                      <p:nvPr/>
                    </p:nvPicPr>
                    <p:blipFill>
                      <a:blip r:embed="rId6"/>
                      <a:stretch>
                        <a:fillRect/>
                      </a:stretch>
                    </p:blipFill>
                    <p:spPr>
                      <a:xfrm>
                        <a:off x="230104" y="4186011"/>
                        <a:ext cx="2270221" cy="935495"/>
                      </a:xfrm>
                      <a:prstGeom prst="rect">
                        <a:avLst/>
                      </a:prstGeom>
                    </p:spPr>
                  </p:pic>
                </p:oleObj>
              </mc:Fallback>
            </mc:AlternateContent>
          </a:graphicData>
        </a:graphic>
      </p:graphicFrame>
      <p:sp>
        <p:nvSpPr>
          <p:cNvPr id="14" name="Text Placeholder 3">
            <a:extLst>
              <a:ext uri="{FF2B5EF4-FFF2-40B4-BE49-F238E27FC236}">
                <a16:creationId xmlns:a16="http://schemas.microsoft.com/office/drawing/2014/main" id="{AE142B75-6841-BC02-6D37-A0D6A58BA5AC}"/>
              </a:ext>
            </a:extLst>
          </p:cNvPr>
          <p:cNvSpPr txBox="1">
            <a:spLocks/>
          </p:cNvSpPr>
          <p:nvPr/>
        </p:nvSpPr>
        <p:spPr>
          <a:xfrm>
            <a:off x="8992930" y="1905587"/>
            <a:ext cx="2888826" cy="766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t>Teams Toolkit</a:t>
            </a:r>
            <a:r>
              <a:rPr lang="en-US" sz="1400" dirty="0"/>
              <a:t> for Visual Studio</a:t>
            </a:r>
          </a:p>
          <a:p>
            <a:pPr marL="0" indent="0" algn="ctr">
              <a:buNone/>
            </a:pPr>
            <a:r>
              <a:rPr lang="en-US" sz="1400" b="1" dirty="0"/>
              <a:t>C#</a:t>
            </a:r>
            <a:endParaRPr lang="en-GB" sz="1400" b="1" dirty="0"/>
          </a:p>
        </p:txBody>
      </p:sp>
      <p:pic>
        <p:nvPicPr>
          <p:cNvPr id="16" name="Picture 15">
            <a:extLst>
              <a:ext uri="{FF2B5EF4-FFF2-40B4-BE49-F238E27FC236}">
                <a16:creationId xmlns:a16="http://schemas.microsoft.com/office/drawing/2014/main" id="{BE5A34D5-5B3D-B643-FCAE-EF44454FBB7A}"/>
              </a:ext>
            </a:extLst>
          </p:cNvPr>
          <p:cNvPicPr>
            <a:picLocks noChangeAspect="1"/>
          </p:cNvPicPr>
          <p:nvPr/>
        </p:nvPicPr>
        <p:blipFill>
          <a:blip r:embed="rId7"/>
          <a:stretch>
            <a:fillRect/>
          </a:stretch>
        </p:blipFill>
        <p:spPr>
          <a:xfrm>
            <a:off x="9071932" y="4186011"/>
            <a:ext cx="2956816" cy="777307"/>
          </a:xfrm>
          <a:prstGeom prst="rect">
            <a:avLst/>
          </a:prstGeom>
        </p:spPr>
      </p:pic>
      <p:pic>
        <p:nvPicPr>
          <p:cNvPr id="18" name="Picture 2" descr="Get Coding Made Easy: C# - Microsoft Store">
            <a:extLst>
              <a:ext uri="{FF2B5EF4-FFF2-40B4-BE49-F238E27FC236}">
                <a16:creationId xmlns:a16="http://schemas.microsoft.com/office/drawing/2014/main" id="{F8CE20ED-FC79-E06E-FF13-94D9D57C21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2301" y="2789776"/>
            <a:ext cx="639223" cy="6392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Object 18">
            <a:extLst>
              <a:ext uri="{FF2B5EF4-FFF2-40B4-BE49-F238E27FC236}">
                <a16:creationId xmlns:a16="http://schemas.microsoft.com/office/drawing/2014/main" id="{38D1D911-72CD-F000-C618-B3374CB09B6F}"/>
              </a:ext>
            </a:extLst>
          </p:cNvPr>
          <p:cNvGraphicFramePr>
            <a:graphicFrameLocks noChangeAspect="1"/>
          </p:cNvGraphicFramePr>
          <p:nvPr>
            <p:extLst>
              <p:ext uri="{D42A27DB-BD31-4B8C-83A1-F6EECF244321}">
                <p14:modId xmlns:p14="http://schemas.microsoft.com/office/powerpoint/2010/main" val="2430060751"/>
              </p:ext>
            </p:extLst>
          </p:nvPr>
        </p:nvGraphicFramePr>
        <p:xfrm>
          <a:off x="721482" y="3048667"/>
          <a:ext cx="1287463" cy="731837"/>
        </p:xfrm>
        <a:graphic>
          <a:graphicData uri="http://schemas.openxmlformats.org/presentationml/2006/ole">
            <mc:AlternateContent xmlns:mc="http://schemas.openxmlformats.org/markup-compatibility/2006">
              <mc:Choice xmlns:v="urn:schemas-microsoft-com:vml" Requires="v">
                <p:oleObj name="Bitmap Image" r:id="rId9" imgW="1287720" imgH="731520" progId="PBrush">
                  <p:embed/>
                </p:oleObj>
              </mc:Choice>
              <mc:Fallback>
                <p:oleObj name="Bitmap Image" r:id="rId9" imgW="1287720" imgH="731520" progId="PBrush">
                  <p:embed/>
                  <p:pic>
                    <p:nvPicPr>
                      <p:cNvPr id="0" name=""/>
                      <p:cNvPicPr/>
                      <p:nvPr/>
                    </p:nvPicPr>
                    <p:blipFill>
                      <a:blip r:embed="rId10"/>
                      <a:stretch>
                        <a:fillRect/>
                      </a:stretch>
                    </p:blipFill>
                    <p:spPr>
                      <a:xfrm>
                        <a:off x="721482" y="3048667"/>
                        <a:ext cx="1287463" cy="731837"/>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1ECBEA2B-E381-D93B-F3F2-36D775721968}"/>
              </a:ext>
            </a:extLst>
          </p:cNvPr>
          <p:cNvGraphicFramePr>
            <a:graphicFrameLocks noChangeAspect="1"/>
          </p:cNvGraphicFramePr>
          <p:nvPr>
            <p:extLst>
              <p:ext uri="{D42A27DB-BD31-4B8C-83A1-F6EECF244321}">
                <p14:modId xmlns:p14="http://schemas.microsoft.com/office/powerpoint/2010/main" val="1050655403"/>
              </p:ext>
            </p:extLst>
          </p:nvPr>
        </p:nvGraphicFramePr>
        <p:xfrm>
          <a:off x="6606171" y="2837454"/>
          <a:ext cx="1287463" cy="731837"/>
        </p:xfrm>
        <a:graphic>
          <a:graphicData uri="http://schemas.openxmlformats.org/presentationml/2006/ole">
            <mc:AlternateContent xmlns:mc="http://schemas.openxmlformats.org/markup-compatibility/2006">
              <mc:Choice xmlns:v="urn:schemas-microsoft-com:vml" Requires="v">
                <p:oleObj name="Bitmap Image" r:id="rId11" imgW="1287720" imgH="731520" progId="PBrush">
                  <p:embed/>
                </p:oleObj>
              </mc:Choice>
              <mc:Fallback>
                <p:oleObj name="Bitmap Image" r:id="rId11" imgW="1287720" imgH="731520" progId="PBrush">
                  <p:embed/>
                  <p:pic>
                    <p:nvPicPr>
                      <p:cNvPr id="0" name=""/>
                      <p:cNvPicPr/>
                      <p:nvPr/>
                    </p:nvPicPr>
                    <p:blipFill>
                      <a:blip r:embed="rId10"/>
                      <a:stretch>
                        <a:fillRect/>
                      </a:stretch>
                    </p:blipFill>
                    <p:spPr>
                      <a:xfrm>
                        <a:off x="6606171" y="2837454"/>
                        <a:ext cx="1287463" cy="731837"/>
                      </a:xfrm>
                      <a:prstGeom prst="rect">
                        <a:avLst/>
                      </a:prstGeom>
                    </p:spPr>
                  </p:pic>
                </p:oleObj>
              </mc:Fallback>
            </mc:AlternateContent>
          </a:graphicData>
        </a:graphic>
      </p:graphicFrame>
    </p:spTree>
    <p:extLst>
      <p:ext uri="{BB962C8B-B14F-4D97-AF65-F5344CB8AC3E}">
        <p14:creationId xmlns:p14="http://schemas.microsoft.com/office/powerpoint/2010/main" val="1287057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584775"/>
          </a:xfrm>
          <a:prstGeom prst="rect">
            <a:avLst/>
          </a:prstGeom>
          <a:noFill/>
        </p:spPr>
        <p:txBody>
          <a:bodyPr wrap="square" rtlCol="0">
            <a:spAutoFit/>
          </a:bodyPr>
          <a:lstStyle/>
          <a:p>
            <a:pPr lvl="0" algn="ctr"/>
            <a:r>
              <a:rPr lang="en-GB" sz="3200" b="1" dirty="0">
                <a:solidFill>
                  <a:srgbClr val="4C5A67"/>
                </a:solidFill>
              </a:rPr>
              <a:t>Tabs</a:t>
            </a:r>
            <a:endParaRPr lang="en-US" sz="2000" b="1" dirty="0">
              <a:solidFill>
                <a:srgbClr val="4C5A67"/>
              </a:solidFill>
            </a:endParaRPr>
          </a:p>
        </p:txBody>
      </p:sp>
      <p:pic>
        <p:nvPicPr>
          <p:cNvPr id="3" name="Picture 2" descr="A screenshot of a social media post&#10;&#10;Description automatically generated">
            <a:extLst>
              <a:ext uri="{FF2B5EF4-FFF2-40B4-BE49-F238E27FC236}">
                <a16:creationId xmlns:a16="http://schemas.microsoft.com/office/drawing/2014/main" id="{ADBE38EA-0293-134F-B019-82D377093FE2}"/>
              </a:ext>
            </a:extLst>
          </p:cNvPr>
          <p:cNvPicPr>
            <a:picLocks noChangeAspect="1"/>
          </p:cNvPicPr>
          <p:nvPr/>
        </p:nvPicPr>
        <p:blipFill>
          <a:blip r:embed="rId3"/>
          <a:srcRect/>
          <a:stretch/>
        </p:blipFill>
        <p:spPr>
          <a:xfrm>
            <a:off x="5174682" y="1583668"/>
            <a:ext cx="6364761" cy="3352108"/>
          </a:xfrm>
          <a:prstGeom prst="rect">
            <a:avLst/>
          </a:prstGeom>
        </p:spPr>
      </p:pic>
    </p:spTree>
    <p:extLst>
      <p:ext uri="{BB962C8B-B14F-4D97-AF65-F5344CB8AC3E}">
        <p14:creationId xmlns:p14="http://schemas.microsoft.com/office/powerpoint/2010/main" val="3596400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Have a conversation about work items</a:t>
            </a:r>
          </a:p>
        </p:txBody>
      </p:sp>
      <p:pic>
        <p:nvPicPr>
          <p:cNvPr id="12" name="Picture 11" descr="Microsoft Teams window with team tab active, showing Development winndow">
            <a:extLst>
              <a:ext uri="{FF2B5EF4-FFF2-40B4-BE49-F238E27FC236}">
                <a16:creationId xmlns:a16="http://schemas.microsoft.com/office/drawing/2014/main" id="{42781AD0-7E62-584D-BDFE-A56F2D1B4411}"/>
              </a:ext>
            </a:extLst>
          </p:cNvPr>
          <p:cNvPicPr>
            <a:picLocks noChangeAspect="1"/>
          </p:cNvPicPr>
          <p:nvPr/>
        </p:nvPicPr>
        <p:blipFill>
          <a:blip r:embed="rId3"/>
          <a:srcRect/>
          <a:stretch/>
        </p:blipFill>
        <p:spPr>
          <a:xfrm>
            <a:off x="668517" y="1354075"/>
            <a:ext cx="8518300" cy="4791544"/>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373280" y="1354075"/>
            <a:ext cx="2818720" cy="147732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1686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Have a conversation about work items</a:t>
            </a:r>
          </a:p>
        </p:txBody>
      </p:sp>
      <p:pic>
        <p:nvPicPr>
          <p:cNvPr id="6" name="Picture 5">
            <a:extLst>
              <a:ext uri="{FF2B5EF4-FFF2-40B4-BE49-F238E27FC236}">
                <a16:creationId xmlns:a16="http://schemas.microsoft.com/office/drawing/2014/main" id="{3FE03576-E520-4FFD-8A90-4D8ED61ECD7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5390" y="1354075"/>
            <a:ext cx="6858000" cy="3857625"/>
          </a:xfrm>
          <a:prstGeom prst="rect">
            <a:avLst/>
          </a:prstGeom>
        </p:spPr>
      </p:pic>
      <p:sp>
        <p:nvSpPr>
          <p:cNvPr id="9" name="Rectangle 8">
            <a:extLst>
              <a:ext uri="{FF2B5EF4-FFF2-40B4-BE49-F238E27FC236}">
                <a16:creationId xmlns:a16="http://schemas.microsoft.com/office/drawing/2014/main" id="{E1733920-8418-4053-B67D-0AEC0A96802F}"/>
              </a:ext>
              <a:ext uri="{C183D7F6-B498-43B3-948B-1728B52AA6E4}">
                <adec:decorative xmlns:adec="http://schemas.microsoft.com/office/drawing/2017/decorative" val="1"/>
              </a:ext>
            </a:extLst>
          </p:cNvPr>
          <p:cNvSpPr/>
          <p:nvPr/>
        </p:nvSpPr>
        <p:spPr bwMode="auto">
          <a:xfrm>
            <a:off x="585389" y="1354075"/>
            <a:ext cx="7591101" cy="458934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Microsoft Teams window with team tab active, showing Development winndow">
            <a:extLst>
              <a:ext uri="{FF2B5EF4-FFF2-40B4-BE49-F238E27FC236}">
                <a16:creationId xmlns:a16="http://schemas.microsoft.com/office/drawing/2014/main" id="{BDB09629-FE38-4114-88EC-AFB354A0F202}"/>
              </a:ext>
            </a:extLst>
          </p:cNvPr>
          <p:cNvPicPr>
            <a:picLocks noChangeAspect="1"/>
          </p:cNvPicPr>
          <p:nvPr/>
        </p:nvPicPr>
        <p:blipFill>
          <a:blip r:embed="rId4"/>
          <a:srcRect/>
          <a:stretch/>
        </p:blipFill>
        <p:spPr>
          <a:xfrm>
            <a:off x="878003" y="1811447"/>
            <a:ext cx="8158850" cy="4589353"/>
          </a:xfrm>
          <a:prstGeom prst="rect">
            <a:avLst/>
          </a:prstGeom>
        </p:spPr>
      </p:pic>
      <p:sp>
        <p:nvSpPr>
          <p:cNvPr id="8" name="TextBox 7">
            <a:extLst>
              <a:ext uri="{FF2B5EF4-FFF2-40B4-BE49-F238E27FC236}">
                <a16:creationId xmlns:a16="http://schemas.microsoft.com/office/drawing/2014/main" id="{5BBBC625-5DA3-475F-8320-D2AD905116DE}"/>
              </a:ext>
            </a:extLst>
          </p:cNvPr>
          <p:cNvSpPr txBox="1">
            <a:spLocks/>
          </p:cNvSpPr>
          <p:nvPr/>
        </p:nvSpPr>
        <p:spPr>
          <a:xfrm>
            <a:off x="9245090" y="1354075"/>
            <a:ext cx="2818720" cy="2862322"/>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a:p>
            <a:endParaRPr lang="en-US" sz="1400">
              <a:solidFill>
                <a:srgbClr val="4B53BC"/>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Chat in context</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chat about your page, interact with it and draw people’s attention to important information all in one place</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775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Have a conversation about work items</a:t>
            </a:r>
          </a:p>
        </p:txBody>
      </p:sp>
      <p:pic>
        <p:nvPicPr>
          <p:cNvPr id="6" name="Picture 5">
            <a:extLst>
              <a:ext uri="{FF2B5EF4-FFF2-40B4-BE49-F238E27FC236}">
                <a16:creationId xmlns:a16="http://schemas.microsoft.com/office/drawing/2014/main" id="{3FE03576-E520-4FFD-8A90-4D8ED61ECD7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5390" y="1354075"/>
            <a:ext cx="6858000" cy="3857625"/>
          </a:xfrm>
          <a:prstGeom prst="rect">
            <a:avLst/>
          </a:prstGeom>
        </p:spPr>
      </p:pic>
      <p:sp>
        <p:nvSpPr>
          <p:cNvPr id="9" name="Rectangle 8">
            <a:extLst>
              <a:ext uri="{FF2B5EF4-FFF2-40B4-BE49-F238E27FC236}">
                <a16:creationId xmlns:a16="http://schemas.microsoft.com/office/drawing/2014/main" id="{E1733920-8418-4053-B67D-0AEC0A96802F}"/>
              </a:ext>
              <a:ext uri="{C183D7F6-B498-43B3-948B-1728B52AA6E4}">
                <adec:decorative xmlns:adec="http://schemas.microsoft.com/office/drawing/2017/decorative" val="1"/>
              </a:ext>
            </a:extLst>
          </p:cNvPr>
          <p:cNvSpPr/>
          <p:nvPr/>
        </p:nvSpPr>
        <p:spPr bwMode="auto">
          <a:xfrm>
            <a:off x="585390"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BDB09629-FE38-4114-88EC-AFB354A0F202}"/>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60D67D1-B507-42AB-A003-92ABA9B8C6B9}"/>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Teams window with team tab active, showing Development winndow">
            <a:extLst>
              <a:ext uri="{FF2B5EF4-FFF2-40B4-BE49-F238E27FC236}">
                <a16:creationId xmlns:a16="http://schemas.microsoft.com/office/drawing/2014/main" id="{812596B3-3369-4839-8EA3-0F8C888519A5}"/>
              </a:ext>
            </a:extLst>
          </p:cNvPr>
          <p:cNvPicPr>
            <a:picLocks noChangeAspect="1"/>
          </p:cNvPicPr>
          <p:nvPr/>
        </p:nvPicPr>
        <p:blipFill>
          <a:blip r:embed="rId4"/>
          <a:srcRect/>
          <a:stretch/>
        </p:blipFill>
        <p:spPr>
          <a:xfrm>
            <a:off x="1165563" y="2287584"/>
            <a:ext cx="6858000" cy="3857625"/>
          </a:xfrm>
          <a:prstGeom prst="rect">
            <a:avLst/>
          </a:prstGeom>
        </p:spPr>
      </p:pic>
      <p:pic>
        <p:nvPicPr>
          <p:cNvPr id="13" name="Picture 12" descr="Mobile phone showing conversations within Microsoft Teams app">
            <a:extLst>
              <a:ext uri="{FF2B5EF4-FFF2-40B4-BE49-F238E27FC236}">
                <a16:creationId xmlns:a16="http://schemas.microsoft.com/office/drawing/2014/main" id="{E3C670F7-E63B-4076-8713-F764A698B42E}"/>
              </a:ext>
            </a:extLst>
          </p:cNvPr>
          <p:cNvPicPr>
            <a:picLocks noChangeAspect="1"/>
          </p:cNvPicPr>
          <p:nvPr/>
        </p:nvPicPr>
        <p:blipFill>
          <a:blip r:embed="rId5"/>
          <a:stretch>
            <a:fillRect/>
          </a:stretch>
        </p:blipFill>
        <p:spPr>
          <a:xfrm>
            <a:off x="7010459" y="3491632"/>
            <a:ext cx="1411198" cy="2909168"/>
          </a:xfrm>
          <a:prstGeom prst="rect">
            <a:avLst/>
          </a:prstGeom>
        </p:spPr>
      </p:pic>
      <p:sp>
        <p:nvSpPr>
          <p:cNvPr id="8" name="TextBox 7">
            <a:extLst>
              <a:ext uri="{FF2B5EF4-FFF2-40B4-BE49-F238E27FC236}">
                <a16:creationId xmlns:a16="http://schemas.microsoft.com/office/drawing/2014/main" id="{5BBBC625-5DA3-475F-8320-D2AD905116DE}"/>
              </a:ext>
            </a:extLst>
          </p:cNvPr>
          <p:cNvSpPr txBox="1">
            <a:spLocks/>
          </p:cNvSpPr>
          <p:nvPr/>
        </p:nvSpPr>
        <p:spPr>
          <a:xfrm>
            <a:off x="8787890" y="1354075"/>
            <a:ext cx="2818720" cy="4062651"/>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a:p>
            <a:endParaRPr lang="en-US" sz="1400">
              <a:solidFill>
                <a:srgbClr val="4B53BC"/>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Chat in context</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chat about your page, interact with it and draw people’s attention to important information all in one place</a:t>
            </a:r>
          </a:p>
          <a:p>
            <a:endParaRPr lang="en-US" sz="1600" b="1">
              <a:solidFill>
                <a:srgbClr val="6262A9"/>
              </a:solidFill>
              <a:latin typeface="Segoe UI Semibold" panose="020B0502040204020203" pitchFamily="34" charset="0"/>
              <a:cs typeface="Segoe UI Semibold"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Post tab threads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Conversations within the tab will be posted in the team’s channel and promote your tab</a:t>
            </a:r>
          </a:p>
        </p:txBody>
      </p:sp>
    </p:spTree>
    <p:extLst>
      <p:ext uri="{BB962C8B-B14F-4D97-AF65-F5344CB8AC3E}">
        <p14:creationId xmlns:p14="http://schemas.microsoft.com/office/powerpoint/2010/main" val="2640143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Static Tabs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56797" y="1966728"/>
            <a:ext cx="4579848" cy="2336590"/>
          </a:xfrm>
        </p:spPr>
        <p:txBody>
          <a:bodyPr/>
          <a:lstStyle/>
          <a:p>
            <a:pPr>
              <a:spcBef>
                <a:spcPts val="1175"/>
              </a:spcBef>
            </a:pPr>
            <a:r>
              <a:rPr lang="en-US" sz="1567" dirty="0">
                <a:latin typeface="+mj-lt"/>
              </a:rPr>
              <a:t>A content page declared directly in manifest</a:t>
            </a:r>
          </a:p>
          <a:p>
            <a:pPr>
              <a:spcBef>
                <a:spcPts val="1175"/>
              </a:spcBef>
            </a:pPr>
            <a:r>
              <a:rPr lang="en-US" sz="1567" dirty="0">
                <a:latin typeface="+mj-lt"/>
              </a:rPr>
              <a:t>No Configuration </a:t>
            </a:r>
          </a:p>
          <a:p>
            <a:pPr>
              <a:spcBef>
                <a:spcPts val="1175"/>
              </a:spcBef>
            </a:pPr>
            <a:r>
              <a:rPr lang="en-US" sz="1567" dirty="0">
                <a:latin typeface="+mj-lt"/>
              </a:rPr>
              <a:t>Added in “personal” scope</a:t>
            </a:r>
          </a:p>
          <a:p>
            <a:pPr>
              <a:spcBef>
                <a:spcPts val="1175"/>
              </a:spcBef>
            </a:pPr>
            <a:r>
              <a:rPr lang="en-US" sz="1567" dirty="0">
                <a:latin typeface="+mj-lt"/>
              </a:rPr>
              <a:t>Accessed via the app bar or alongside bot conversation</a:t>
            </a:r>
          </a:p>
          <a:p>
            <a:endParaRPr lang="en-US" sz="1765" dirty="0"/>
          </a:p>
        </p:txBody>
      </p:sp>
      <p:pic>
        <p:nvPicPr>
          <p:cNvPr id="4" name="Picture 3" descr="A screenshot of a cell phone&#10;&#10;Description generated with very high confidence">
            <a:extLst>
              <a:ext uri="{FF2B5EF4-FFF2-40B4-BE49-F238E27FC236}">
                <a16:creationId xmlns:a16="http://schemas.microsoft.com/office/drawing/2014/main" id="{3D9394DF-9063-48B5-B953-BA1378953CAF}"/>
              </a:ext>
            </a:extLst>
          </p:cNvPr>
          <p:cNvPicPr>
            <a:picLocks noChangeAspect="1"/>
          </p:cNvPicPr>
          <p:nvPr/>
        </p:nvPicPr>
        <p:blipFill>
          <a:blip r:embed="rId3"/>
          <a:stretch>
            <a:fillRect/>
          </a:stretch>
        </p:blipFill>
        <p:spPr>
          <a:xfrm>
            <a:off x="6313512" y="1966728"/>
            <a:ext cx="5448149" cy="2676017"/>
          </a:xfrm>
          <a:prstGeom prst="rect">
            <a:avLst/>
          </a:prstGeom>
        </p:spPr>
      </p:pic>
    </p:spTree>
    <p:extLst>
      <p:ext uri="{BB962C8B-B14F-4D97-AF65-F5344CB8AC3E}">
        <p14:creationId xmlns:p14="http://schemas.microsoft.com/office/powerpoint/2010/main" val="3903305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E7A211-6A06-D24D-8A7D-603E28705D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7146" y="1016052"/>
            <a:ext cx="6874854" cy="5438140"/>
          </a:xfrm>
          <a:prstGeom prst="rect">
            <a:avLst/>
          </a:prstGeom>
        </p:spPr>
      </p:pic>
      <p:sp>
        <p:nvSpPr>
          <p:cNvPr id="44" name="Rectangle 43">
            <a:extLst>
              <a:ext uri="{FF2B5EF4-FFF2-40B4-BE49-F238E27FC236}">
                <a16:creationId xmlns:a16="http://schemas.microsoft.com/office/drawing/2014/main" id="{AA36E36E-3699-7640-B00A-4B050539BE67}"/>
              </a:ext>
            </a:extLst>
          </p:cNvPr>
          <p:cNvSpPr/>
          <p:nvPr/>
        </p:nvSpPr>
        <p:spPr>
          <a:xfrm rot="10800000">
            <a:off x="32658" y="1959428"/>
            <a:ext cx="12192000" cy="4898571"/>
          </a:xfrm>
          <a:prstGeom prst="rect">
            <a:avLst/>
          </a:prstGeom>
          <a:gradFill>
            <a:gsLst>
              <a:gs pos="0">
                <a:srgbClr val="000000"/>
              </a:gs>
              <a:gs pos="100000">
                <a:srgbClr val="000000">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73" name="Parallelogram 172">
            <a:extLst>
              <a:ext uri="{FF2B5EF4-FFF2-40B4-BE49-F238E27FC236}">
                <a16:creationId xmlns:a16="http://schemas.microsoft.com/office/drawing/2014/main" id="{640335EA-294D-0F41-A545-9BBA4C89DDFB}"/>
              </a:ext>
            </a:extLst>
          </p:cNvPr>
          <p:cNvSpPr/>
          <p:nvPr/>
        </p:nvSpPr>
        <p:spPr>
          <a:xfrm>
            <a:off x="-1229220" y="5210300"/>
            <a:ext cx="5739650"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52" name="Title 51"/>
          <p:cNvSpPr>
            <a:spLocks noGrp="1"/>
          </p:cNvSpPr>
          <p:nvPr>
            <p:ph type="title"/>
          </p:nvPr>
        </p:nvSpPr>
        <p:spPr>
          <a:xfrm>
            <a:off x="344803" y="413150"/>
            <a:ext cx="11658601" cy="553998"/>
          </a:xfrm>
        </p:spPr>
        <p:txBody>
          <a:bodyPr>
            <a:normAutofit fontScale="90000"/>
          </a:bodyPr>
          <a:lstStyle/>
          <a:p>
            <a:r>
              <a:rPr lang="en-US">
                <a:solidFill>
                  <a:schemeClr val="tx1"/>
                </a:solidFill>
              </a:rPr>
              <a:t>Microsoft Teams </a:t>
            </a:r>
            <a:r>
              <a:rPr lang="en-US">
                <a:solidFill>
                  <a:srgbClr val="107BD3"/>
                </a:solidFill>
              </a:rPr>
              <a:t>Platform</a:t>
            </a:r>
          </a:p>
        </p:txBody>
      </p:sp>
      <p:sp>
        <p:nvSpPr>
          <p:cNvPr id="8" name="Text Placeholder 7">
            <a:extLst>
              <a:ext uri="{FF2B5EF4-FFF2-40B4-BE49-F238E27FC236}">
                <a16:creationId xmlns:a16="http://schemas.microsoft.com/office/drawing/2014/main" id="{F28663B1-C330-3740-968F-88683BC5833C}"/>
              </a:ext>
            </a:extLst>
          </p:cNvPr>
          <p:cNvSpPr>
            <a:spLocks noGrp="1"/>
          </p:cNvSpPr>
          <p:nvPr>
            <p:ph type="body" sz="quarter" idx="12"/>
          </p:nvPr>
        </p:nvSpPr>
        <p:spPr>
          <a:xfrm>
            <a:off x="299357" y="1024922"/>
            <a:ext cx="11658601" cy="278733"/>
          </a:xfrm>
        </p:spPr>
        <p:txBody>
          <a:bodyPr/>
          <a:lstStyle/>
          <a:p>
            <a:r>
              <a:rPr lang="en-US" sz="1600"/>
              <a:t>build experiences that people love</a:t>
            </a:r>
          </a:p>
        </p:txBody>
      </p:sp>
      <p:sp>
        <p:nvSpPr>
          <p:cNvPr id="83" name="Rectangular Callout 59">
            <a:extLst>
              <a:ext uri="{FF2B5EF4-FFF2-40B4-BE49-F238E27FC236}">
                <a16:creationId xmlns:a16="http://schemas.microsoft.com/office/drawing/2014/main" id="{B5995989-AF75-8E42-9F7B-8AEC70FD091B}"/>
              </a:ext>
            </a:extLst>
          </p:cNvPr>
          <p:cNvSpPr/>
          <p:nvPr/>
        </p:nvSpPr>
        <p:spPr>
          <a:xfrm>
            <a:off x="489885" y="2177589"/>
            <a:ext cx="321349" cy="220233"/>
          </a:xfrm>
          <a:prstGeom prst="wedgeRectCallout">
            <a:avLst>
              <a:gd name="adj1" fmla="val -34098"/>
              <a:gd name="adj2" fmla="val 80367"/>
            </a:avLst>
          </a:prstGeom>
          <a:noFill/>
          <a:ln w="19050" cap="flat" cmpd="sng" algn="ctr">
            <a:solidFill>
              <a:schemeClr val="tx2"/>
            </a:solidFill>
            <a:prstDash val="solid"/>
            <a:miter lim="800000"/>
          </a:ln>
          <a:effectLst/>
        </p:spPr>
        <p:txBody>
          <a:bodyPr rtlCol="0" anchor="ctr"/>
          <a:lstStyle/>
          <a:p>
            <a:pPr marL="0" marR="0" lvl="0" indent="0" algn="ctr" defTabSz="93251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3A0EDE8B-E974-9A49-A492-EB851C332759}"/>
              </a:ext>
            </a:extLst>
          </p:cNvPr>
          <p:cNvGrpSpPr/>
          <p:nvPr/>
        </p:nvGrpSpPr>
        <p:grpSpPr>
          <a:xfrm>
            <a:off x="462798" y="3187634"/>
            <a:ext cx="371212" cy="375463"/>
            <a:chOff x="703263" y="3005138"/>
            <a:chExt cx="415924" cy="420687"/>
          </a:xfrm>
        </p:grpSpPr>
        <p:sp>
          <p:nvSpPr>
            <p:cNvPr id="85" name="Freeform 12">
              <a:extLst>
                <a:ext uri="{FF2B5EF4-FFF2-40B4-BE49-F238E27FC236}">
                  <a16:creationId xmlns:a16="http://schemas.microsoft.com/office/drawing/2014/main" id="{10C2A80A-62A2-B54F-A1F4-8280325D5ED9}"/>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87" name="Freeform 13">
              <a:extLst>
                <a:ext uri="{FF2B5EF4-FFF2-40B4-BE49-F238E27FC236}">
                  <a16:creationId xmlns:a16="http://schemas.microsoft.com/office/drawing/2014/main" id="{586960F4-0331-924D-982B-70FA692280B4}"/>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88" name="Freeform 14">
              <a:extLst>
                <a:ext uri="{FF2B5EF4-FFF2-40B4-BE49-F238E27FC236}">
                  <a16:creationId xmlns:a16="http://schemas.microsoft.com/office/drawing/2014/main" id="{03C66D00-55D4-3E45-BA99-E503BA68FFB0}"/>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Oval 15">
              <a:extLst>
                <a:ext uri="{FF2B5EF4-FFF2-40B4-BE49-F238E27FC236}">
                  <a16:creationId xmlns:a16="http://schemas.microsoft.com/office/drawing/2014/main" id="{668D45A9-21E5-F949-8805-0B5ED3631EAD}"/>
                </a:ext>
              </a:extLst>
            </p:cNvPr>
            <p:cNvSpPr>
              <a:spLocks noChangeArrowheads="1"/>
            </p:cNvSpPr>
            <p:nvPr/>
          </p:nvSpPr>
          <p:spPr bwMode="auto">
            <a:xfrm>
              <a:off x="868363" y="300513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Oval 16">
              <a:extLst>
                <a:ext uri="{FF2B5EF4-FFF2-40B4-BE49-F238E27FC236}">
                  <a16:creationId xmlns:a16="http://schemas.microsoft.com/office/drawing/2014/main" id="{1C80D371-A27F-9043-8DED-0E6AFFCA65B4}"/>
                </a:ext>
              </a:extLst>
            </p:cNvPr>
            <p:cNvSpPr>
              <a:spLocks noChangeArrowheads="1"/>
            </p:cNvSpPr>
            <p:nvPr/>
          </p:nvSpPr>
          <p:spPr bwMode="auto">
            <a:xfrm>
              <a:off x="703263"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6" name="Oval 17">
              <a:extLst>
                <a:ext uri="{FF2B5EF4-FFF2-40B4-BE49-F238E27FC236}">
                  <a16:creationId xmlns:a16="http://schemas.microsoft.com/office/drawing/2014/main" id="{354301A2-170B-914E-AB83-843F26FDAFBC}"/>
                </a:ext>
              </a:extLst>
            </p:cNvPr>
            <p:cNvSpPr>
              <a:spLocks noChangeArrowheads="1"/>
            </p:cNvSpPr>
            <p:nvPr/>
          </p:nvSpPr>
          <p:spPr bwMode="auto">
            <a:xfrm>
              <a:off x="1031875"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07" name="Group 106">
            <a:extLst>
              <a:ext uri="{FF2B5EF4-FFF2-40B4-BE49-F238E27FC236}">
                <a16:creationId xmlns:a16="http://schemas.microsoft.com/office/drawing/2014/main" id="{B5190978-A153-9140-B1C5-7D93059D3DEF}"/>
              </a:ext>
            </a:extLst>
          </p:cNvPr>
          <p:cNvGrpSpPr/>
          <p:nvPr/>
        </p:nvGrpSpPr>
        <p:grpSpPr>
          <a:xfrm>
            <a:off x="454880" y="5423473"/>
            <a:ext cx="383322" cy="409574"/>
            <a:chOff x="645996" y="3976119"/>
            <a:chExt cx="425673" cy="509610"/>
          </a:xfrm>
          <a:solidFill>
            <a:schemeClr val="tx1"/>
          </a:solidFill>
        </p:grpSpPr>
        <p:sp>
          <p:nvSpPr>
            <p:cNvPr id="109" name="Line 198">
              <a:extLst>
                <a:ext uri="{FF2B5EF4-FFF2-40B4-BE49-F238E27FC236}">
                  <a16:creationId xmlns:a16="http://schemas.microsoft.com/office/drawing/2014/main" id="{2FFA8F3D-4EB5-3F48-9A5D-CBB52CF2A0A3}"/>
                </a:ext>
              </a:extLst>
            </p:cNvPr>
            <p:cNvSpPr>
              <a:spLocks noChangeShapeType="1"/>
            </p:cNvSpPr>
            <p:nvPr/>
          </p:nvSpPr>
          <p:spPr bwMode="auto">
            <a:xfrm rot="5400000">
              <a:off x="771899"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4" name="Line 199">
              <a:extLst>
                <a:ext uri="{FF2B5EF4-FFF2-40B4-BE49-F238E27FC236}">
                  <a16:creationId xmlns:a16="http://schemas.microsoft.com/office/drawing/2014/main" id="{A16D011D-071D-0549-B7EC-F58171122C8E}"/>
                </a:ext>
              </a:extLst>
            </p:cNvPr>
            <p:cNvSpPr>
              <a:spLocks noChangeShapeType="1"/>
            </p:cNvSpPr>
            <p:nvPr/>
          </p:nvSpPr>
          <p:spPr bwMode="auto">
            <a:xfrm rot="5400000">
              <a:off x="604028"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2" name="Line 200">
              <a:extLst>
                <a:ext uri="{FF2B5EF4-FFF2-40B4-BE49-F238E27FC236}">
                  <a16:creationId xmlns:a16="http://schemas.microsoft.com/office/drawing/2014/main" id="{9D06D3EE-2F73-1B44-9F41-F83A0AEE59A8}"/>
                </a:ext>
              </a:extLst>
            </p:cNvPr>
            <p:cNvSpPr>
              <a:spLocks noChangeShapeType="1"/>
            </p:cNvSpPr>
            <p:nvPr/>
          </p:nvSpPr>
          <p:spPr bwMode="auto">
            <a:xfrm rot="5400000">
              <a:off x="433158"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3" name="Oval 209">
              <a:extLst>
                <a:ext uri="{FF2B5EF4-FFF2-40B4-BE49-F238E27FC236}">
                  <a16:creationId xmlns:a16="http://schemas.microsoft.com/office/drawing/2014/main" id="{432D5E90-9453-C049-B2BC-4AF4106E69E3}"/>
                </a:ext>
              </a:extLst>
            </p:cNvPr>
            <p:cNvSpPr>
              <a:spLocks noChangeArrowheads="1"/>
            </p:cNvSpPr>
            <p:nvPr/>
          </p:nvSpPr>
          <p:spPr bwMode="auto">
            <a:xfrm rot="5400000">
              <a:off x="978669" y="4263970"/>
              <a:ext cx="99065" cy="86934"/>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4" name="Oval 210">
              <a:extLst>
                <a:ext uri="{FF2B5EF4-FFF2-40B4-BE49-F238E27FC236}">
                  <a16:creationId xmlns:a16="http://schemas.microsoft.com/office/drawing/2014/main" id="{CDC42FAA-49F8-FD4F-9889-7BA313039058}"/>
                </a:ext>
              </a:extLst>
            </p:cNvPr>
            <p:cNvSpPr>
              <a:spLocks noChangeArrowheads="1"/>
            </p:cNvSpPr>
            <p:nvPr/>
          </p:nvSpPr>
          <p:spPr bwMode="auto">
            <a:xfrm rot="5400000">
              <a:off x="807799" y="4066121"/>
              <a:ext cx="99065" cy="86934"/>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5" name="Oval 211">
              <a:extLst>
                <a:ext uri="{FF2B5EF4-FFF2-40B4-BE49-F238E27FC236}">
                  <a16:creationId xmlns:a16="http://schemas.microsoft.com/office/drawing/2014/main" id="{6542B3AD-FB07-974C-B51F-8D087C8060A7}"/>
                </a:ext>
              </a:extLst>
            </p:cNvPr>
            <p:cNvSpPr>
              <a:spLocks noChangeArrowheads="1"/>
            </p:cNvSpPr>
            <p:nvPr/>
          </p:nvSpPr>
          <p:spPr bwMode="auto">
            <a:xfrm rot="5400000">
              <a:off x="640138" y="4209806"/>
              <a:ext cx="95652" cy="83936"/>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56" name="Group 155">
            <a:extLst>
              <a:ext uri="{FF2B5EF4-FFF2-40B4-BE49-F238E27FC236}">
                <a16:creationId xmlns:a16="http://schemas.microsoft.com/office/drawing/2014/main" id="{1212D943-2BBA-AC4E-A0C4-E824B63A96B0}"/>
              </a:ext>
            </a:extLst>
          </p:cNvPr>
          <p:cNvGrpSpPr/>
          <p:nvPr/>
        </p:nvGrpSpPr>
        <p:grpSpPr>
          <a:xfrm>
            <a:off x="509954" y="4305972"/>
            <a:ext cx="288669" cy="378879"/>
            <a:chOff x="765176" y="4954588"/>
            <a:chExt cx="177800" cy="233363"/>
          </a:xfrm>
        </p:grpSpPr>
        <p:sp>
          <p:nvSpPr>
            <p:cNvPr id="157" name="Freeform 21">
              <a:extLst>
                <a:ext uri="{FF2B5EF4-FFF2-40B4-BE49-F238E27FC236}">
                  <a16:creationId xmlns:a16="http://schemas.microsoft.com/office/drawing/2014/main" id="{C856661C-2C6F-0848-BF6A-E9F730B4C239}"/>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Freeform 22">
              <a:extLst>
                <a:ext uri="{FF2B5EF4-FFF2-40B4-BE49-F238E27FC236}">
                  <a16:creationId xmlns:a16="http://schemas.microsoft.com/office/drawing/2014/main" id="{765E53DC-CCB0-2742-BB60-B1E202F01B11}"/>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59" name="TextBox 158">
            <a:extLst>
              <a:ext uri="{FF2B5EF4-FFF2-40B4-BE49-F238E27FC236}">
                <a16:creationId xmlns:a16="http://schemas.microsoft.com/office/drawing/2014/main" id="{F791B92D-D819-1F49-8198-1B86EEC5A6B8}"/>
              </a:ext>
            </a:extLst>
          </p:cNvPr>
          <p:cNvSpPr txBox="1"/>
          <p:nvPr/>
        </p:nvSpPr>
        <p:spPr>
          <a:xfrm>
            <a:off x="1157928" y="2041528"/>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Communicate</a:t>
            </a:r>
          </a:p>
        </p:txBody>
      </p:sp>
      <p:sp>
        <p:nvSpPr>
          <p:cNvPr id="160" name="TextBox 159">
            <a:extLst>
              <a:ext uri="{FF2B5EF4-FFF2-40B4-BE49-F238E27FC236}">
                <a16:creationId xmlns:a16="http://schemas.microsoft.com/office/drawing/2014/main" id="{F0B4DF68-A1AB-7443-8EC9-2AFA72B3C663}"/>
              </a:ext>
            </a:extLst>
          </p:cNvPr>
          <p:cNvSpPr txBox="1"/>
          <p:nvPr/>
        </p:nvSpPr>
        <p:spPr>
          <a:xfrm>
            <a:off x="1157928" y="2387492"/>
            <a:ext cx="3681932"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through chat, meetings &amp; calls</a:t>
            </a:r>
          </a:p>
        </p:txBody>
      </p:sp>
      <p:sp>
        <p:nvSpPr>
          <p:cNvPr id="161" name="TextBox 160">
            <a:extLst>
              <a:ext uri="{FF2B5EF4-FFF2-40B4-BE49-F238E27FC236}">
                <a16:creationId xmlns:a16="http://schemas.microsoft.com/office/drawing/2014/main" id="{0AC51842-E008-2541-A952-A0977A6BF140}"/>
              </a:ext>
            </a:extLst>
          </p:cNvPr>
          <p:cNvSpPr txBox="1"/>
          <p:nvPr/>
        </p:nvSpPr>
        <p:spPr>
          <a:xfrm>
            <a:off x="1157928" y="3080253"/>
            <a:ext cx="348075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Collaborate</a:t>
            </a:r>
          </a:p>
        </p:txBody>
      </p:sp>
      <p:sp>
        <p:nvSpPr>
          <p:cNvPr id="162" name="TextBox 161">
            <a:extLst>
              <a:ext uri="{FF2B5EF4-FFF2-40B4-BE49-F238E27FC236}">
                <a16:creationId xmlns:a16="http://schemas.microsoft.com/office/drawing/2014/main" id="{DBF4F273-677D-D849-8BA4-B1D6B3DF527D}"/>
              </a:ext>
            </a:extLst>
          </p:cNvPr>
          <p:cNvSpPr txBox="1"/>
          <p:nvPr/>
        </p:nvSpPr>
        <p:spPr>
          <a:xfrm>
            <a:off x="1157928" y="3415901"/>
            <a:ext cx="3480750"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with deeply integrated Office 365 apps</a:t>
            </a:r>
          </a:p>
        </p:txBody>
      </p:sp>
      <p:sp>
        <p:nvSpPr>
          <p:cNvPr id="163" name="TextBox 162">
            <a:extLst>
              <a:ext uri="{FF2B5EF4-FFF2-40B4-BE49-F238E27FC236}">
                <a16:creationId xmlns:a16="http://schemas.microsoft.com/office/drawing/2014/main" id="{7CA68909-51D8-7345-BF2B-34BDA807028E}"/>
              </a:ext>
            </a:extLst>
          </p:cNvPr>
          <p:cNvSpPr txBox="1"/>
          <p:nvPr/>
        </p:nvSpPr>
        <p:spPr>
          <a:xfrm>
            <a:off x="1142938" y="5287923"/>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FFFFFF"/>
                </a:solidFill>
                <a:effectLst/>
                <a:uLnTx/>
                <a:uFillTx/>
                <a:latin typeface="Segoe UI Semibold"/>
                <a:ea typeface="+mn-ea"/>
                <a:cs typeface="Segoe UI" pitchFamily="34" charset="0"/>
              </a:rPr>
              <a:t>Customize &amp; extend</a:t>
            </a:r>
          </a:p>
        </p:txBody>
      </p:sp>
      <p:sp>
        <p:nvSpPr>
          <p:cNvPr id="164" name="TextBox 163">
            <a:extLst>
              <a:ext uri="{FF2B5EF4-FFF2-40B4-BE49-F238E27FC236}">
                <a16:creationId xmlns:a16="http://schemas.microsoft.com/office/drawing/2014/main" id="{6511374F-214B-EB4E-AA51-5041536BC968}"/>
              </a:ext>
            </a:extLst>
          </p:cNvPr>
          <p:cNvSpPr txBox="1"/>
          <p:nvPr/>
        </p:nvSpPr>
        <p:spPr>
          <a:xfrm>
            <a:off x="1142938" y="5649944"/>
            <a:ext cx="3215702" cy="421910"/>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FFFFFF"/>
                </a:solidFill>
                <a:effectLst/>
                <a:uLnTx/>
                <a:uFillTx/>
                <a:latin typeface="Segoe UI"/>
                <a:ea typeface="+mn-ea"/>
                <a:cs typeface="Segoe UI Semibold" charset="0"/>
              </a:rPr>
              <a:t>with 3rd party apps, processes, and developer tools</a:t>
            </a:r>
          </a:p>
        </p:txBody>
      </p:sp>
      <p:sp>
        <p:nvSpPr>
          <p:cNvPr id="165" name="TextBox 164">
            <a:extLst>
              <a:ext uri="{FF2B5EF4-FFF2-40B4-BE49-F238E27FC236}">
                <a16:creationId xmlns:a16="http://schemas.microsoft.com/office/drawing/2014/main" id="{BD8DFB96-A4E2-544D-885F-208394FE5419}"/>
              </a:ext>
            </a:extLst>
          </p:cNvPr>
          <p:cNvSpPr txBox="1"/>
          <p:nvPr/>
        </p:nvSpPr>
        <p:spPr>
          <a:xfrm>
            <a:off x="1134777" y="4101471"/>
            <a:ext cx="381808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Work with confidence</a:t>
            </a:r>
          </a:p>
        </p:txBody>
      </p:sp>
      <p:sp>
        <p:nvSpPr>
          <p:cNvPr id="166" name="TextBox 165">
            <a:extLst>
              <a:ext uri="{FF2B5EF4-FFF2-40B4-BE49-F238E27FC236}">
                <a16:creationId xmlns:a16="http://schemas.microsoft.com/office/drawing/2014/main" id="{581FBA36-4C8C-0149-8FC7-1CB3500C13E9}"/>
              </a:ext>
            </a:extLst>
          </p:cNvPr>
          <p:cNvSpPr txBox="1"/>
          <p:nvPr/>
        </p:nvSpPr>
        <p:spPr>
          <a:xfrm>
            <a:off x="1147218" y="4438910"/>
            <a:ext cx="3036329" cy="421910"/>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enterprise level security, compliance, and manageability</a:t>
            </a:r>
          </a:p>
        </p:txBody>
      </p:sp>
      <p:grpSp>
        <p:nvGrpSpPr>
          <p:cNvPr id="14" name="Group 13">
            <a:extLst>
              <a:ext uri="{FF2B5EF4-FFF2-40B4-BE49-F238E27FC236}">
                <a16:creationId xmlns:a16="http://schemas.microsoft.com/office/drawing/2014/main" id="{BE0C6EE1-C85E-7743-A94D-EC8E94C4A698}"/>
              </a:ext>
            </a:extLst>
          </p:cNvPr>
          <p:cNvGrpSpPr/>
          <p:nvPr/>
        </p:nvGrpSpPr>
        <p:grpSpPr>
          <a:xfrm>
            <a:off x="4626295" y="5210300"/>
            <a:ext cx="7071590" cy="1011321"/>
            <a:chOff x="4626295" y="5210300"/>
            <a:chExt cx="7071590" cy="1011321"/>
          </a:xfrm>
        </p:grpSpPr>
        <p:sp>
          <p:nvSpPr>
            <p:cNvPr id="91" name="TextBox 90">
              <a:extLst>
                <a:ext uri="{FF2B5EF4-FFF2-40B4-BE49-F238E27FC236}">
                  <a16:creationId xmlns:a16="http://schemas.microsoft.com/office/drawing/2014/main" id="{E9FA2C43-F7C2-465C-BD7A-014DAC49B31C}"/>
                </a:ext>
              </a:extLst>
            </p:cNvPr>
            <p:cNvSpPr txBox="1"/>
            <p:nvPr/>
          </p:nvSpPr>
          <p:spPr>
            <a:xfrm>
              <a:off x="5931178" y="5371735"/>
              <a:ext cx="1478615" cy="646331"/>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Gain context without switching context</a:t>
              </a:r>
            </a:p>
          </p:txBody>
        </p:sp>
        <p:sp>
          <p:nvSpPr>
            <p:cNvPr id="92" name="TextBox 91">
              <a:extLst>
                <a:ext uri="{FF2B5EF4-FFF2-40B4-BE49-F238E27FC236}">
                  <a16:creationId xmlns:a16="http://schemas.microsoft.com/office/drawing/2014/main" id="{C424E4C9-0C96-47A0-A00F-3626707F4572}"/>
                </a:ext>
              </a:extLst>
            </p:cNvPr>
            <p:cNvSpPr txBox="1"/>
            <p:nvPr/>
          </p:nvSpPr>
          <p:spPr>
            <a:xfrm>
              <a:off x="8502040" y="5414242"/>
              <a:ext cx="1300270" cy="646331"/>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Meet your people where they are</a:t>
              </a:r>
            </a:p>
          </p:txBody>
        </p:sp>
        <p:sp>
          <p:nvSpPr>
            <p:cNvPr id="95" name="TextBox 94">
              <a:extLst>
                <a:ext uri="{FF2B5EF4-FFF2-40B4-BE49-F238E27FC236}">
                  <a16:creationId xmlns:a16="http://schemas.microsoft.com/office/drawing/2014/main" id="{E262A79C-91C5-433C-8F77-DF86F8CCA229}"/>
                </a:ext>
              </a:extLst>
            </p:cNvPr>
            <p:cNvSpPr txBox="1"/>
            <p:nvPr/>
          </p:nvSpPr>
          <p:spPr>
            <a:xfrm>
              <a:off x="10397615" y="5443102"/>
              <a:ext cx="1300270" cy="430887"/>
            </a:xfrm>
            <a:prstGeom prst="rect">
              <a:avLst/>
            </a:prstGeom>
            <a:noFill/>
          </p:spPr>
          <p:txBody>
            <a:bodyPr wrap="square" lIns="0" tIns="0" rIns="0" bIns="0" rtlCol="0">
              <a:spAutoFit/>
            </a:bodyPr>
            <a:lstStyle/>
            <a:p>
              <a:pPr marL="0" marR="0" lvl="0" indent="0" algn="ctr"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Tailor your teamwork</a:t>
              </a:r>
            </a:p>
          </p:txBody>
        </p:sp>
        <p:sp>
          <p:nvSpPr>
            <p:cNvPr id="167" name="Parallelogram 166">
              <a:extLst>
                <a:ext uri="{FF2B5EF4-FFF2-40B4-BE49-F238E27FC236}">
                  <a16:creationId xmlns:a16="http://schemas.microsoft.com/office/drawing/2014/main" id="{F48324EF-BFCB-5C4F-A4AD-C854BEC2F659}"/>
                </a:ext>
              </a:extLst>
            </p:cNvPr>
            <p:cNvSpPr/>
            <p:nvPr/>
          </p:nvSpPr>
          <p:spPr>
            <a:xfrm>
              <a:off x="4626295"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68" name="Parallelogram 167">
              <a:extLst>
                <a:ext uri="{FF2B5EF4-FFF2-40B4-BE49-F238E27FC236}">
                  <a16:creationId xmlns:a16="http://schemas.microsoft.com/office/drawing/2014/main" id="{0EB9BA54-608C-C140-8DF5-2989088D6502}"/>
                </a:ext>
              </a:extLst>
            </p:cNvPr>
            <p:cNvSpPr/>
            <p:nvPr/>
          </p:nvSpPr>
          <p:spPr>
            <a:xfrm>
              <a:off x="7209809"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69" name="Parallelogram 168">
              <a:extLst>
                <a:ext uri="{FF2B5EF4-FFF2-40B4-BE49-F238E27FC236}">
                  <a16:creationId xmlns:a16="http://schemas.microsoft.com/office/drawing/2014/main" id="{420A745D-EEAE-434F-B602-B3BCED3B798D}"/>
                </a:ext>
              </a:extLst>
            </p:cNvPr>
            <p:cNvSpPr/>
            <p:nvPr/>
          </p:nvSpPr>
          <p:spPr>
            <a:xfrm>
              <a:off x="9330914"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71" name="circle_2" title="Icon of three circles overlappping to make a venn diagram">
              <a:extLst>
                <a:ext uri="{FF2B5EF4-FFF2-40B4-BE49-F238E27FC236}">
                  <a16:creationId xmlns:a16="http://schemas.microsoft.com/office/drawing/2014/main" id="{C4443C82-AF39-3141-9473-C258C95F2545}"/>
                </a:ext>
              </a:extLst>
            </p:cNvPr>
            <p:cNvSpPr>
              <a:spLocks noChangeAspect="1" noEditPoints="1"/>
            </p:cNvSpPr>
            <p:nvPr/>
          </p:nvSpPr>
          <p:spPr bwMode="auto">
            <a:xfrm>
              <a:off x="5185785" y="5379605"/>
              <a:ext cx="505722" cy="47762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2" name="people_8" title="Icon of two people with an arrow pointing to the right">
              <a:extLst>
                <a:ext uri="{FF2B5EF4-FFF2-40B4-BE49-F238E27FC236}">
                  <a16:creationId xmlns:a16="http://schemas.microsoft.com/office/drawing/2014/main" id="{09B953F6-FCBC-0C4E-BD46-91BF77108665}"/>
                </a:ext>
              </a:extLst>
            </p:cNvPr>
            <p:cNvSpPr>
              <a:spLocks noChangeAspect="1" noEditPoints="1"/>
            </p:cNvSpPr>
            <p:nvPr/>
          </p:nvSpPr>
          <p:spPr bwMode="auto">
            <a:xfrm>
              <a:off x="7817244" y="5414242"/>
              <a:ext cx="476684" cy="446657"/>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strategy" title="Icon of two circles and a curved arrow winding between three exes connecting them">
              <a:extLst>
                <a:ext uri="{FF2B5EF4-FFF2-40B4-BE49-F238E27FC236}">
                  <a16:creationId xmlns:a16="http://schemas.microsoft.com/office/drawing/2014/main" id="{2BEC1689-429F-2F41-B7F8-45E7F2DD3599}"/>
                </a:ext>
              </a:extLst>
            </p:cNvPr>
            <p:cNvSpPr>
              <a:spLocks noChangeAspect="1" noEditPoints="1"/>
            </p:cNvSpPr>
            <p:nvPr/>
          </p:nvSpPr>
          <p:spPr bwMode="auto">
            <a:xfrm>
              <a:off x="10089291" y="5400001"/>
              <a:ext cx="363147" cy="48382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214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Static Tabs -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145665" cy="2884996"/>
          </a:xfrm>
        </p:spPr>
        <p:txBody>
          <a:bodyPr/>
          <a:lstStyle/>
          <a:p>
            <a:r>
              <a:rPr lang="en-US" sz="1961" dirty="0" err="1">
                <a:latin typeface="+mj-lt"/>
              </a:rPr>
              <a:t>staticTabs</a:t>
            </a:r>
            <a:r>
              <a:rPr lang="en-US" sz="1961" dirty="0">
                <a:latin typeface="+mj-lt"/>
              </a:rPr>
              <a:t> node</a:t>
            </a:r>
            <a:br>
              <a:rPr lang="en-US" sz="1961" dirty="0">
                <a:latin typeface="+mj-lt"/>
              </a:rPr>
            </a:br>
            <a:endParaRPr lang="en-US" sz="1961" dirty="0">
              <a:latin typeface="+mj-lt"/>
            </a:endParaRPr>
          </a:p>
          <a:p>
            <a:r>
              <a:rPr lang="en-US" sz="1765" b="0" dirty="0" err="1">
                <a:solidFill>
                  <a:schemeClr val="tx1"/>
                </a:solidFill>
                <a:latin typeface="Consolas" panose="020B0609020204030204" pitchFamily="49" charset="0"/>
              </a:rPr>
              <a:t>contentUrl</a:t>
            </a:r>
            <a:r>
              <a:rPr lang="en-US" sz="1567" b="0" dirty="0">
                <a:solidFill>
                  <a:schemeClr val="tx1"/>
                </a:solidFill>
              </a:rPr>
              <a:t> </a:t>
            </a:r>
            <a:r>
              <a:rPr lang="en-US" sz="1765" b="0" dirty="0">
                <a:solidFill>
                  <a:schemeClr val="tx1"/>
                </a:solidFill>
                <a:latin typeface="+mj-lt"/>
              </a:rPr>
              <a:t>is hosted in IFRAME in Teams</a:t>
            </a:r>
            <a:br>
              <a:rPr lang="en-US" sz="1567" b="0" dirty="0">
                <a:solidFill>
                  <a:schemeClr val="tx1"/>
                </a:solidFill>
              </a:rPr>
            </a:br>
            <a:endParaRPr lang="en-US" sz="1567" b="0" dirty="0">
              <a:solidFill>
                <a:schemeClr val="tx1"/>
              </a:solidFill>
            </a:endParaRPr>
          </a:p>
          <a:p>
            <a:r>
              <a:rPr lang="en-US" sz="1765" b="0" dirty="0" err="1">
                <a:solidFill>
                  <a:schemeClr val="tx1"/>
                </a:solidFill>
                <a:latin typeface="Consolas" panose="020B0609020204030204" pitchFamily="49" charset="0"/>
              </a:rPr>
              <a:t>websiteUrl</a:t>
            </a:r>
            <a:r>
              <a:rPr lang="en-US" sz="1567" b="0" dirty="0">
                <a:solidFill>
                  <a:schemeClr val="tx1"/>
                </a:solidFill>
              </a:rPr>
              <a:t> </a:t>
            </a:r>
            <a:r>
              <a:rPr lang="en-US" sz="1765" b="0" dirty="0">
                <a:solidFill>
                  <a:schemeClr val="tx1"/>
                </a:solidFill>
                <a:latin typeface="+mj-lt"/>
              </a:rPr>
              <a:t>is used as target for link</a:t>
            </a:r>
            <a:endParaRPr lang="en-US" sz="1567" b="0" dirty="0">
              <a:solidFill>
                <a:schemeClr val="tx1"/>
              </a:solidFill>
              <a:latin typeface="+mj-lt"/>
            </a:endParaRPr>
          </a:p>
          <a:p>
            <a:pPr marL="280067" indent="-280067">
              <a:buFont typeface="Arial" panose="020B0604020202020204" pitchFamily="34" charset="0"/>
              <a:buChar char="•"/>
            </a:pPr>
            <a:endParaRPr lang="en-US" sz="1567" b="0" dirty="0">
              <a:solidFill>
                <a:schemeClr val="tx1"/>
              </a:solidFill>
            </a:endParaRPr>
          </a:p>
          <a:p>
            <a:r>
              <a:rPr lang="en-US" sz="1961" dirty="0" err="1">
                <a:latin typeface="+mj-lt"/>
              </a:rPr>
              <a:t>validDomains</a:t>
            </a:r>
            <a:r>
              <a:rPr lang="en-US" sz="1961" dirty="0">
                <a:latin typeface="+mj-lt"/>
              </a:rPr>
              <a:t> node</a:t>
            </a:r>
            <a:br>
              <a:rPr lang="en-US" sz="2353" dirty="0"/>
            </a:br>
            <a:endParaRPr lang="en-US" sz="2353" dirty="0"/>
          </a:p>
          <a:p>
            <a:r>
              <a:rPr lang="en-US" sz="1765" b="0" dirty="0">
                <a:solidFill>
                  <a:schemeClr val="tx1"/>
                </a:solidFill>
                <a:latin typeface="+mj-lt"/>
              </a:rPr>
              <a:t>A list of valid domains from which the extension expects to load any content.</a:t>
            </a:r>
            <a:endParaRPr lang="en-US" sz="1765" b="0" dirty="0">
              <a:solidFill>
                <a:schemeClr val="tx1"/>
              </a:solidFill>
            </a:endParaRPr>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447314" y="1153816"/>
            <a:ext cx="6592959" cy="3334158"/>
          </a:xfrm>
        </p:spPr>
        <p:txBody>
          <a:bodyPr/>
          <a:lstStyle/>
          <a:p>
            <a:r>
              <a:rPr lang="en-US" b="0" dirty="0">
                <a:solidFill>
                  <a:schemeClr val="tx1"/>
                </a:solidFill>
                <a:latin typeface="Consolas" panose="020B0609020204030204" pitchFamily="49" charset="0"/>
              </a:rPr>
              <a:t>"</a:t>
            </a:r>
            <a:r>
              <a:rPr lang="en-US" b="0" dirty="0" err="1">
                <a:solidFill>
                  <a:schemeClr val="tx1"/>
                </a:solidFill>
                <a:latin typeface="Consolas" panose="020B0609020204030204" pitchFamily="49" charset="0"/>
              </a:rPr>
              <a:t>staticTabs</a:t>
            </a: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entityId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candidatesTab</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"Candidates",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contentUrl</a:t>
            </a:r>
            <a:r>
              <a:rPr lang="en-US" b="0" dirty="0">
                <a:solidFill>
                  <a:schemeClr val="tx1"/>
                </a:solidFill>
                <a:latin typeface="Consolas" panose="020B0609020204030204" pitchFamily="49" charset="0"/>
              </a:rPr>
              <a:t>": "https://.../Tabs/candidates.html",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websiteUrl</a:t>
            </a:r>
            <a:r>
              <a:rPr lang="en-US" b="0" dirty="0">
                <a:solidFill>
                  <a:schemeClr val="tx1"/>
                </a:solidFill>
                <a:latin typeface="Consolas" panose="020B0609020204030204" pitchFamily="49" charset="0"/>
              </a:rPr>
              <a:t>": "https://.../Tabs/</a:t>
            </a:r>
            <a:r>
              <a:rPr lang="en-US" b="0" dirty="0" err="1">
                <a:solidFill>
                  <a:schemeClr val="tx1"/>
                </a:solidFill>
                <a:latin typeface="Consolas" panose="020B0609020204030204" pitchFamily="49" charset="0"/>
              </a:rPr>
              <a:t>candidates.html?web</a:t>
            </a:r>
            <a:r>
              <a:rPr lang="en-US" b="0" dirty="0">
                <a:solidFill>
                  <a:schemeClr val="tx1"/>
                </a:solidFill>
                <a:latin typeface="Consolas" panose="020B0609020204030204" pitchFamily="49" charset="0"/>
              </a:rPr>
              <a:t>=1",</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p>
          <a:p>
            <a:r>
              <a:rPr lang="en-US" b="0" dirty="0">
                <a:solidFill>
                  <a:schemeClr val="tx1"/>
                </a:solidFill>
                <a:latin typeface="Consolas" panose="020B0609020204030204" pitchFamily="49" charset="0"/>
              </a:rPr>
              <a:t>"validDomains":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"token.botframework.com"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0042093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E5B1EF-67AE-4A3C-9A66-63771084E556}"/>
              </a:ext>
            </a:extLst>
          </p:cNvPr>
          <p:cNvSpPr>
            <a:spLocks noGrp="1"/>
          </p:cNvSpPr>
          <p:nvPr>
            <p:ph type="title"/>
          </p:nvPr>
        </p:nvSpPr>
        <p:spPr/>
        <p:txBody>
          <a:bodyPr/>
          <a:lstStyle/>
          <a:p>
            <a:r>
              <a:rPr lang="en-US" dirty="0"/>
              <a:t>Tab Configuration and Content</a:t>
            </a:r>
          </a:p>
        </p:txBody>
      </p:sp>
      <p:sp>
        <p:nvSpPr>
          <p:cNvPr id="10" name="Text Placeholder 9">
            <a:extLst>
              <a:ext uri="{FF2B5EF4-FFF2-40B4-BE49-F238E27FC236}">
                <a16:creationId xmlns:a16="http://schemas.microsoft.com/office/drawing/2014/main" id="{0039457B-30BF-441B-8DAC-1839F160A4BA}"/>
              </a:ext>
            </a:extLst>
          </p:cNvPr>
          <p:cNvSpPr>
            <a:spLocks noGrp="1"/>
          </p:cNvSpPr>
          <p:nvPr>
            <p:ph type="body" sz="quarter" idx="11"/>
          </p:nvPr>
        </p:nvSpPr>
        <p:spPr>
          <a:xfrm>
            <a:off x="456796" y="4927498"/>
            <a:ext cx="5417680" cy="1583839"/>
          </a:xfrm>
        </p:spPr>
        <p:txBody>
          <a:bodyPr>
            <a:normAutofit fontScale="85000" lnSpcReduction="10000"/>
          </a:bodyPr>
          <a:lstStyle/>
          <a:p>
            <a:r>
              <a:rPr lang="en-US" sz="1765" dirty="0">
                <a:latin typeface="+mj-lt"/>
              </a:rPr>
              <a:t>Tab Configuration</a:t>
            </a:r>
          </a:p>
          <a:p>
            <a:r>
              <a:rPr lang="en-US" b="0" dirty="0">
                <a:solidFill>
                  <a:schemeClr val="tx1"/>
                </a:solidFill>
              </a:rPr>
              <a:t>Configured in manifest</a:t>
            </a:r>
          </a:p>
          <a:p>
            <a:r>
              <a:rPr lang="en-US" b="0" dirty="0">
                <a:solidFill>
                  <a:schemeClr val="tx1"/>
                </a:solidFill>
              </a:rPr>
              <a:t>Displayed when Tab added to Channel</a:t>
            </a:r>
          </a:p>
          <a:p>
            <a:r>
              <a:rPr lang="en-US" b="0" dirty="0">
                <a:solidFill>
                  <a:schemeClr val="tx1"/>
                </a:solidFill>
              </a:rPr>
              <a:t>Collect information</a:t>
            </a:r>
          </a:p>
          <a:p>
            <a:r>
              <a:rPr lang="en-US" b="0" dirty="0">
                <a:solidFill>
                  <a:schemeClr val="tx1"/>
                </a:solidFill>
              </a:rPr>
              <a:t>Call </a:t>
            </a:r>
            <a:r>
              <a:rPr lang="en-US" b="0" dirty="0" err="1">
                <a:solidFill>
                  <a:schemeClr val="tx1"/>
                </a:solidFill>
              </a:rPr>
              <a:t>setSettings</a:t>
            </a:r>
            <a:r>
              <a:rPr lang="en-US" b="0" dirty="0">
                <a:solidFill>
                  <a:schemeClr val="tx1"/>
                </a:solidFill>
              </a:rPr>
              <a:t>() specifying Content </a:t>
            </a:r>
            <a:r>
              <a:rPr lang="en-US" b="0" dirty="0" err="1">
                <a:solidFill>
                  <a:schemeClr val="tx1"/>
                </a:solidFill>
              </a:rPr>
              <a:t>Url</a:t>
            </a:r>
            <a:r>
              <a:rPr lang="en-US" b="0" dirty="0">
                <a:solidFill>
                  <a:schemeClr val="tx1"/>
                </a:solidFill>
              </a:rPr>
              <a:t> and Entity Id</a:t>
            </a:r>
          </a:p>
        </p:txBody>
      </p:sp>
      <p:sp>
        <p:nvSpPr>
          <p:cNvPr id="11" name="Text Placeholder 10">
            <a:extLst>
              <a:ext uri="{FF2B5EF4-FFF2-40B4-BE49-F238E27FC236}">
                <a16:creationId xmlns:a16="http://schemas.microsoft.com/office/drawing/2014/main" id="{50995F82-5E4D-4E22-881D-F48871EA493A}"/>
              </a:ext>
            </a:extLst>
          </p:cNvPr>
          <p:cNvSpPr>
            <a:spLocks noGrp="1"/>
          </p:cNvSpPr>
          <p:nvPr>
            <p:ph type="body" sz="quarter" idx="13"/>
          </p:nvPr>
        </p:nvSpPr>
        <p:spPr>
          <a:xfrm>
            <a:off x="6333520" y="4927497"/>
            <a:ext cx="5428140" cy="1972440"/>
          </a:xfrm>
        </p:spPr>
        <p:txBody>
          <a:bodyPr/>
          <a:lstStyle/>
          <a:p>
            <a:r>
              <a:rPr lang="en-US" sz="1765" dirty="0">
                <a:latin typeface="+mj-lt"/>
              </a:rPr>
              <a:t>Tab Content</a:t>
            </a:r>
          </a:p>
          <a:p>
            <a:r>
              <a:rPr lang="en-US" b="0" dirty="0">
                <a:solidFill>
                  <a:schemeClr val="tx1"/>
                </a:solidFill>
              </a:rPr>
              <a:t>Rendered in IFRAME</a:t>
            </a:r>
          </a:p>
          <a:p>
            <a:r>
              <a:rPr lang="en-US" b="0" dirty="0" err="1">
                <a:solidFill>
                  <a:schemeClr val="tx1"/>
                </a:solidFill>
              </a:rPr>
              <a:t>Url</a:t>
            </a:r>
            <a:r>
              <a:rPr lang="en-US" b="0" dirty="0">
                <a:solidFill>
                  <a:schemeClr val="tx1"/>
                </a:solidFill>
              </a:rPr>
              <a:t> specified by configuration page</a:t>
            </a:r>
          </a:p>
          <a:p>
            <a:r>
              <a:rPr lang="en-US" b="0" dirty="0">
                <a:solidFill>
                  <a:schemeClr val="tx1"/>
                </a:solidFill>
              </a:rPr>
              <a:t>Inspect context for </a:t>
            </a:r>
            <a:r>
              <a:rPr lang="en-US" b="0" dirty="0" err="1">
                <a:solidFill>
                  <a:schemeClr val="tx1"/>
                </a:solidFill>
              </a:rPr>
              <a:t>EntityId</a:t>
            </a:r>
            <a:r>
              <a:rPr lang="en-US" b="0" dirty="0">
                <a:solidFill>
                  <a:schemeClr val="tx1"/>
                </a:solidFill>
              </a:rPr>
              <a:t>/</a:t>
            </a:r>
            <a:r>
              <a:rPr lang="en-US" b="0" dirty="0" err="1">
                <a:solidFill>
                  <a:schemeClr val="tx1"/>
                </a:solidFill>
              </a:rPr>
              <a:t>SubEntityId</a:t>
            </a:r>
            <a:endParaRPr lang="en-US" b="0" dirty="0">
              <a:solidFill>
                <a:schemeClr val="tx1"/>
              </a:solidFill>
            </a:endParaRPr>
          </a:p>
          <a:p>
            <a:r>
              <a:rPr lang="en-US" b="0" dirty="0">
                <a:solidFill>
                  <a:schemeClr val="tx1"/>
                </a:solidFill>
              </a:rPr>
              <a:t>Retrieve state based on Entity/</a:t>
            </a:r>
            <a:r>
              <a:rPr lang="en-US" b="0" dirty="0" err="1">
                <a:solidFill>
                  <a:schemeClr val="tx1"/>
                </a:solidFill>
              </a:rPr>
              <a:t>SubEntity</a:t>
            </a:r>
            <a:r>
              <a:rPr lang="en-US" b="0" dirty="0">
                <a:solidFill>
                  <a:schemeClr val="tx1"/>
                </a:solidFill>
              </a:rPr>
              <a:t>/User</a:t>
            </a:r>
          </a:p>
          <a:p>
            <a:endParaRPr lang="en-US" sz="2353" dirty="0"/>
          </a:p>
        </p:txBody>
      </p:sp>
      <p:pic>
        <p:nvPicPr>
          <p:cNvPr id="3" name="Picture 2">
            <a:extLst>
              <a:ext uri="{FF2B5EF4-FFF2-40B4-BE49-F238E27FC236}">
                <a16:creationId xmlns:a16="http://schemas.microsoft.com/office/drawing/2014/main" id="{1111E5BC-3EFE-404E-80CE-609A3B669646}"/>
              </a:ext>
            </a:extLst>
          </p:cNvPr>
          <p:cNvPicPr>
            <a:picLocks noChangeAspect="1"/>
          </p:cNvPicPr>
          <p:nvPr/>
        </p:nvPicPr>
        <p:blipFill>
          <a:blip r:embed="rId3"/>
          <a:stretch>
            <a:fillRect/>
          </a:stretch>
        </p:blipFill>
        <p:spPr>
          <a:xfrm>
            <a:off x="1852236" y="1835734"/>
            <a:ext cx="2626795" cy="2657390"/>
          </a:xfrm>
          <a:prstGeom prst="rect">
            <a:avLst/>
          </a:prstGeom>
        </p:spPr>
      </p:pic>
      <p:pic>
        <p:nvPicPr>
          <p:cNvPr id="7" name="Picture 6">
            <a:extLst>
              <a:ext uri="{FF2B5EF4-FFF2-40B4-BE49-F238E27FC236}">
                <a16:creationId xmlns:a16="http://schemas.microsoft.com/office/drawing/2014/main" id="{F7D52288-48E4-49FE-9C96-A902AED156E1}"/>
              </a:ext>
            </a:extLst>
          </p:cNvPr>
          <p:cNvPicPr>
            <a:picLocks noChangeAspect="1"/>
          </p:cNvPicPr>
          <p:nvPr/>
        </p:nvPicPr>
        <p:blipFill>
          <a:blip r:embed="rId4"/>
          <a:stretch>
            <a:fillRect/>
          </a:stretch>
        </p:blipFill>
        <p:spPr>
          <a:xfrm>
            <a:off x="7712971" y="1835734"/>
            <a:ext cx="3150969" cy="2657390"/>
          </a:xfrm>
          <a:prstGeom prst="rect">
            <a:avLst/>
          </a:prstGeom>
        </p:spPr>
      </p:pic>
    </p:spTree>
    <p:extLst>
      <p:ext uri="{BB962C8B-B14F-4D97-AF65-F5344CB8AC3E}">
        <p14:creationId xmlns:p14="http://schemas.microsoft.com/office/powerpoint/2010/main" val="36081600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1569660"/>
          </a:xfrm>
          <a:prstGeom prst="rect">
            <a:avLst/>
          </a:prstGeom>
          <a:noFill/>
        </p:spPr>
        <p:txBody>
          <a:bodyPr wrap="square" rtlCol="0">
            <a:spAutoFit/>
          </a:bodyPr>
          <a:lstStyle/>
          <a:p>
            <a:pPr lvl="0" algn="ctr"/>
            <a:r>
              <a:rPr lang="en-GB" sz="3200" b="1" dirty="0">
                <a:solidFill>
                  <a:srgbClr val="4C5A67"/>
                </a:solidFill>
              </a:rPr>
              <a:t>Message Extensions </a:t>
            </a:r>
          </a:p>
          <a:p>
            <a:pPr lvl="0" algn="ctr"/>
            <a:r>
              <a:rPr lang="en-GB" sz="3200" b="1" dirty="0">
                <a:solidFill>
                  <a:srgbClr val="4C5A67"/>
                </a:solidFill>
              </a:rPr>
              <a:t>&amp; </a:t>
            </a:r>
          </a:p>
          <a:p>
            <a:pPr lvl="0" algn="ctr"/>
            <a:r>
              <a:rPr lang="en-GB" sz="3200" b="1" dirty="0">
                <a:solidFill>
                  <a:srgbClr val="4C5A67"/>
                </a:solidFill>
              </a:rPr>
              <a:t>Actions</a:t>
            </a:r>
            <a:endParaRPr lang="en-US" sz="2000" b="1" dirty="0">
              <a:solidFill>
                <a:srgbClr val="4C5A67"/>
              </a:solidFill>
            </a:endParaRPr>
          </a:p>
        </p:txBody>
      </p:sp>
      <p:pic>
        <p:nvPicPr>
          <p:cNvPr id="5" name="Picture 4">
            <a:extLst>
              <a:ext uri="{FF2B5EF4-FFF2-40B4-BE49-F238E27FC236}">
                <a16:creationId xmlns:a16="http://schemas.microsoft.com/office/drawing/2014/main" id="{24CA6F94-B63C-7C42-9DF8-7BFB6F8C32FD}"/>
              </a:ext>
              <a:ext uri="{C183D7F6-B498-43B3-948B-1728B52AA6E4}">
                <adec:decorative xmlns:adec="http://schemas.microsoft.com/office/drawing/2017/decorative" val="1"/>
              </a:ext>
            </a:extLst>
          </p:cNvPr>
          <p:cNvPicPr>
            <a:picLocks noChangeAspect="1"/>
          </p:cNvPicPr>
          <p:nvPr/>
        </p:nvPicPr>
        <p:blipFill rotWithShape="1">
          <a:blip r:embed="rId3"/>
          <a:srcRect l="30070" t="30783" r="15713"/>
          <a:stretch/>
        </p:blipFill>
        <p:spPr>
          <a:xfrm>
            <a:off x="5614585" y="1294440"/>
            <a:ext cx="5944764" cy="4269120"/>
          </a:xfrm>
          <a:prstGeom prst="rect">
            <a:avLst/>
          </a:prstGeom>
          <a:ln>
            <a:solidFill>
              <a:schemeClr val="bg1">
                <a:lumMod val="85000"/>
              </a:schemeClr>
            </a:solidFill>
          </a:ln>
        </p:spPr>
      </p:pic>
    </p:spTree>
    <p:extLst>
      <p:ext uri="{BB962C8B-B14F-4D97-AF65-F5344CB8AC3E}">
        <p14:creationId xmlns:p14="http://schemas.microsoft.com/office/powerpoint/2010/main" val="252864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Share a sales report</a:t>
            </a:r>
          </a:p>
        </p:txBody>
      </p:sp>
      <p:pic>
        <p:nvPicPr>
          <p:cNvPr id="6" name="Picture 5" descr="Microsoft Teams window with General activity window open with popup window open containing dropdown menu.">
            <a:extLst>
              <a:ext uri="{FF2B5EF4-FFF2-40B4-BE49-F238E27FC236}">
                <a16:creationId xmlns:a16="http://schemas.microsoft.com/office/drawing/2014/main" id="{CD4097B9-51D9-4B57-BC69-6AA13547430F}"/>
              </a:ext>
            </a:extLst>
          </p:cNvPr>
          <p:cNvPicPr>
            <a:picLocks noChangeAspect="1"/>
          </p:cNvPicPr>
          <p:nvPr/>
        </p:nvPicPr>
        <p:blipFill>
          <a:blip r:embed="rId3"/>
          <a:srcRect/>
          <a:stretch/>
        </p:blipFill>
        <p:spPr>
          <a:xfrm>
            <a:off x="668517" y="1354075"/>
            <a:ext cx="8423788" cy="4738381"/>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373280" y="1354075"/>
            <a:ext cx="2818720" cy="938719"/>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8201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Share a sales report</a:t>
            </a:r>
          </a:p>
        </p:txBody>
      </p:sp>
      <p:pic>
        <p:nvPicPr>
          <p:cNvPr id="6" name="Picture 5">
            <a:extLst>
              <a:ext uri="{FF2B5EF4-FFF2-40B4-BE49-F238E27FC236}">
                <a16:creationId xmlns:a16="http://schemas.microsoft.com/office/drawing/2014/main" id="{CD4097B9-51D9-4B57-BC69-6AA13547430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7625"/>
          </a:xfrm>
          <a:prstGeom prst="rect">
            <a:avLst/>
          </a:prstGeom>
        </p:spPr>
      </p:pic>
      <p:sp>
        <p:nvSpPr>
          <p:cNvPr id="8" name="Rectangle 7">
            <a:extLst>
              <a:ext uri="{FF2B5EF4-FFF2-40B4-BE49-F238E27FC236}">
                <a16:creationId xmlns:a16="http://schemas.microsoft.com/office/drawing/2014/main" id="{642AAB8E-E45F-434D-AAC1-601EE05FD57D}"/>
              </a:ext>
              <a:ext uri="{C183D7F6-B498-43B3-948B-1728B52AA6E4}">
                <adec:decorative xmlns:adec="http://schemas.microsoft.com/office/drawing/2017/decorative" val="1"/>
              </a:ext>
            </a:extLst>
          </p:cNvPr>
          <p:cNvSpPr/>
          <p:nvPr/>
        </p:nvSpPr>
        <p:spPr bwMode="auto">
          <a:xfrm>
            <a:off x="668517" y="1354075"/>
            <a:ext cx="7654944"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Microsoft Teams window with General activity window open">
            <a:extLst>
              <a:ext uri="{FF2B5EF4-FFF2-40B4-BE49-F238E27FC236}">
                <a16:creationId xmlns:a16="http://schemas.microsoft.com/office/drawing/2014/main" id="{AEF2CFB7-4FCD-45F7-97FD-D517C13BEA8F}"/>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5"/>
            <a:ext cx="2818720" cy="2277547"/>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Compose with card</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Add comments and @mention the people who need to see the information.</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125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Share a sales report</a:t>
            </a:r>
          </a:p>
        </p:txBody>
      </p:sp>
      <p:pic>
        <p:nvPicPr>
          <p:cNvPr id="6" name="Picture 5">
            <a:extLst>
              <a:ext uri="{FF2B5EF4-FFF2-40B4-BE49-F238E27FC236}">
                <a16:creationId xmlns:a16="http://schemas.microsoft.com/office/drawing/2014/main" id="{CD4097B9-51D9-4B57-BC69-6AA13547430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7625"/>
          </a:xfrm>
          <a:prstGeom prst="rect">
            <a:avLst/>
          </a:prstGeom>
        </p:spPr>
      </p:pic>
      <p:sp>
        <p:nvSpPr>
          <p:cNvPr id="8" name="Rectangle 7">
            <a:extLst>
              <a:ext uri="{FF2B5EF4-FFF2-40B4-BE49-F238E27FC236}">
                <a16:creationId xmlns:a16="http://schemas.microsoft.com/office/drawing/2014/main" id="{642AAB8E-E45F-434D-AAC1-601EE05FD57D}"/>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AEF2CFB7-4FCD-45F7-97FD-D517C13BEA8F}"/>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0" name="Rectangle 9">
            <a:extLst>
              <a:ext uri="{FF2B5EF4-FFF2-40B4-BE49-F238E27FC236}">
                <a16:creationId xmlns:a16="http://schemas.microsoft.com/office/drawing/2014/main" id="{A8F4D7FB-6D0E-418E-A8ED-88D32EC2821B}"/>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Microsoft Teams window with General activity window open">
            <a:extLst>
              <a:ext uri="{FF2B5EF4-FFF2-40B4-BE49-F238E27FC236}">
                <a16:creationId xmlns:a16="http://schemas.microsoft.com/office/drawing/2014/main" id="{F1421046-DF61-43EC-B018-6B4A65415A9A}"/>
              </a:ext>
            </a:extLst>
          </p:cNvPr>
          <p:cNvPicPr>
            <a:picLocks noChangeAspect="1"/>
          </p:cNvPicPr>
          <p:nvPr/>
        </p:nvPicPr>
        <p:blipFill>
          <a:blip r:embed="rId5"/>
          <a:srcRect/>
          <a:stretch/>
        </p:blipFill>
        <p:spPr>
          <a:xfrm>
            <a:off x="1165563" y="2287584"/>
            <a:ext cx="6858000" cy="3857625"/>
          </a:xfrm>
          <a:prstGeom prst="rect">
            <a:avLst/>
          </a:prstGeom>
        </p:spPr>
      </p:pic>
      <p:pic>
        <p:nvPicPr>
          <p:cNvPr id="13" name="Picture 12" descr="Mobile phone showing conversation within Microsoft Teams">
            <a:extLst>
              <a:ext uri="{FF2B5EF4-FFF2-40B4-BE49-F238E27FC236}">
                <a16:creationId xmlns:a16="http://schemas.microsoft.com/office/drawing/2014/main" id="{D6167A7B-E6BE-4014-9D64-AD569DF381FB}"/>
              </a:ext>
            </a:extLst>
          </p:cNvPr>
          <p:cNvPicPr>
            <a:picLocks noChangeAspect="1"/>
          </p:cNvPicPr>
          <p:nvPr/>
        </p:nvPicPr>
        <p:blipFill>
          <a:blip r:embed="rId6"/>
          <a:srcRect/>
          <a:stretch/>
        </p:blipFill>
        <p:spPr>
          <a:xfrm>
            <a:off x="7030404" y="3491632"/>
            <a:ext cx="1411197" cy="2909168"/>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3862596"/>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Compose with card</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Add comments and @mention the people who need to see the information.</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Share to team</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Now everyone can see the summary, open a link to your content or take immediate action right from the chat.</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418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Convert chat to a sales opportunity</a:t>
            </a:r>
          </a:p>
        </p:txBody>
      </p:sp>
      <p:pic>
        <p:nvPicPr>
          <p:cNvPr id="18" name="Picture 17" descr="Microsoft Teams window displaying development tab">
            <a:extLst>
              <a:ext uri="{FF2B5EF4-FFF2-40B4-BE49-F238E27FC236}">
                <a16:creationId xmlns:a16="http://schemas.microsoft.com/office/drawing/2014/main" id="{9530A761-B718-4ED2-9BCA-D49D2001870D}"/>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92267" y="1354075"/>
            <a:ext cx="8483631" cy="4772042"/>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9255723" y="1354075"/>
            <a:ext cx="2818720" cy="147732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148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Convert chat to a sales opportunity</a:t>
            </a:r>
          </a:p>
        </p:txBody>
      </p:sp>
      <p:pic>
        <p:nvPicPr>
          <p:cNvPr id="18" name="Picture 17">
            <a:extLst>
              <a:ext uri="{FF2B5EF4-FFF2-40B4-BE49-F238E27FC236}">
                <a16:creationId xmlns:a16="http://schemas.microsoft.com/office/drawing/2014/main" id="{9530A761-B718-4ED2-9BCA-D49D2001870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5" cy="3855214"/>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6" y="1354075"/>
            <a:ext cx="8123121"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descr="Microsoft Teams window displaying development tab with fly out menu displayed over a post, with &quot;Add to notes&quot; selected&#10;">
            <a:extLst>
              <a:ext uri="{FF2B5EF4-FFF2-40B4-BE49-F238E27FC236}">
                <a16:creationId xmlns:a16="http://schemas.microsoft.com/office/drawing/2014/main" id="{45A451F8-8CE8-40C5-AED2-9E6DF4A66F4B}"/>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878003" y="1820827"/>
            <a:ext cx="8142174" cy="4579973"/>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9229663" y="1354075"/>
            <a:ext cx="2818720" cy="2677656"/>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Tasks where the conversation is happening</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Create one or more actions that appear in our context menus.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8730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Convert chat to a sales opportunity</a:t>
            </a:r>
          </a:p>
        </p:txBody>
      </p:sp>
      <p:pic>
        <p:nvPicPr>
          <p:cNvPr id="18" name="Picture 17">
            <a:extLst>
              <a:ext uri="{FF2B5EF4-FFF2-40B4-BE49-F238E27FC236}">
                <a16:creationId xmlns:a16="http://schemas.microsoft.com/office/drawing/2014/main" id="{9530A761-B718-4ED2-9BCA-D49D2001870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5" cy="3855214"/>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45A451F8-8CE8-40C5-AED2-9E6DF4A66F4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descr="Microsoft Teams window with New Report Notes popup window displayed">
            <a:extLst>
              <a:ext uri="{FF2B5EF4-FFF2-40B4-BE49-F238E27FC236}">
                <a16:creationId xmlns:a16="http://schemas.microsoft.com/office/drawing/2014/main" id="{ADB594A6-CA71-4213-9A0F-DC321BDBE84E}"/>
              </a:ext>
            </a:extLst>
          </p:cNvPr>
          <p:cNvPicPr>
            <a:picLocks noChangeAspect="1"/>
          </p:cNvPicPr>
          <p:nvPr/>
        </p:nvPicPr>
        <p:blipFill>
          <a:blip r:embed="rId5"/>
          <a:srcRect/>
          <a:stretch/>
        </p:blipFill>
        <p:spPr>
          <a:xfrm>
            <a:off x="1163037" y="2287586"/>
            <a:ext cx="6858000" cy="3857625"/>
          </a:xfrm>
          <a:prstGeom prst="rect">
            <a:avLst/>
          </a:prstGeom>
        </p:spPr>
      </p:pic>
      <p:pic>
        <p:nvPicPr>
          <p:cNvPr id="23" name="Picture 22" descr="Mobile phone with Add Notes window open in Microsoft Teams&#10;">
            <a:extLst>
              <a:ext uri="{FF2B5EF4-FFF2-40B4-BE49-F238E27FC236}">
                <a16:creationId xmlns:a16="http://schemas.microsoft.com/office/drawing/2014/main" id="{75D747AF-73B4-4C43-8A79-6031AA041B41}"/>
              </a:ext>
            </a:extLst>
          </p:cNvPr>
          <p:cNvPicPr>
            <a:picLocks noChangeAspect="1"/>
          </p:cNvPicPr>
          <p:nvPr/>
        </p:nvPicPr>
        <p:blipFill>
          <a:blip r:embed="rId6"/>
          <a:stretch>
            <a:fillRect/>
          </a:stretch>
        </p:blipFill>
        <p:spPr>
          <a:xfrm>
            <a:off x="7030404" y="3491632"/>
            <a:ext cx="1408176" cy="2902939"/>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8787890" y="1354075"/>
            <a:ext cx="2818720" cy="452431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Tasks where the conversation is happening</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Create one or more actions that appear in our context menus. </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Confirm with a task module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Keeping  the user in control but using natural language processing to extract the words you need to get the job done quickly and intelligently. </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2762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Message Extensions in App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541173" cy="2884996"/>
          </a:xfrm>
        </p:spPr>
        <p:txBody>
          <a:bodyPr/>
          <a:lstStyle/>
          <a:p>
            <a:r>
              <a:rPr lang="en-US" sz="1961" dirty="0" err="1">
                <a:latin typeface="+mj-lt"/>
              </a:rPr>
              <a:t>composeExtension</a:t>
            </a:r>
            <a:r>
              <a:rPr lang="en-US" sz="1961" dirty="0">
                <a:latin typeface="+mj-lt"/>
              </a:rPr>
              <a:t> node</a:t>
            </a:r>
          </a:p>
          <a:p>
            <a:r>
              <a:rPr lang="en-US" sz="1567" b="0" dirty="0">
                <a:solidFill>
                  <a:schemeClr val="tx1"/>
                </a:solidFill>
              </a:rPr>
              <a:t>Associated with a registered application</a:t>
            </a:r>
          </a:p>
          <a:p>
            <a:r>
              <a:rPr lang="en-US" sz="1567" b="0" dirty="0">
                <a:solidFill>
                  <a:schemeClr val="tx1"/>
                </a:solidFill>
              </a:rPr>
              <a:t>Personal and Team scopes</a:t>
            </a:r>
          </a:p>
          <a:p>
            <a:r>
              <a:rPr lang="en-US" sz="1567" b="0" dirty="0">
                <a:solidFill>
                  <a:schemeClr val="tx1"/>
                </a:solidFill>
              </a:rPr>
              <a:t>Define command UI and parameter</a:t>
            </a:r>
          </a:p>
          <a:p>
            <a:pPr marL="280067" indent="-280067">
              <a:buFont typeface="Arial" panose="020B0604020202020204" pitchFamily="34" charset="0"/>
              <a:buChar char="•"/>
            </a:pPr>
            <a:endParaRPr lang="en-US" sz="1567" b="0" dirty="0">
              <a:solidFill>
                <a:schemeClr val="tx1"/>
              </a:solidFill>
            </a:endParaRPr>
          </a:p>
          <a:p>
            <a:r>
              <a:rPr lang="en-US" sz="1961" dirty="0">
                <a:latin typeface="+mj-lt"/>
              </a:rPr>
              <a:t>Multiple extensions</a:t>
            </a:r>
          </a:p>
          <a:p>
            <a:r>
              <a:rPr lang="en-US" sz="1567" b="0" dirty="0">
                <a:solidFill>
                  <a:schemeClr val="tx1"/>
                </a:solidFill>
              </a:rPr>
              <a:t>Your extension shown along</a:t>
            </a:r>
            <a:br>
              <a:rPr lang="en-US" sz="1567" b="0" dirty="0">
                <a:solidFill>
                  <a:schemeClr val="tx1"/>
                </a:solidFill>
              </a:rPr>
            </a:br>
            <a:r>
              <a:rPr lang="en-US" sz="1567" b="0" dirty="0">
                <a:solidFill>
                  <a:schemeClr val="tx1"/>
                </a:solidFill>
              </a:rPr>
              <a:t>with all others added to Teams</a:t>
            </a: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5525601"/>
          </a:xfrm>
        </p:spPr>
        <p:txBody>
          <a:bodyPr/>
          <a:lstStyle/>
          <a:p>
            <a:r>
              <a:rPr lang="en-US" b="0" dirty="0">
                <a:solidFill>
                  <a:schemeClr val="tx1"/>
                </a:solidFill>
                <a:latin typeface="Consolas" panose="020B0609020204030204" pitchFamily="49" charset="0"/>
              </a:rPr>
              <a:t>"composeExtensions":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"botId":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"canUpdateConfiguration":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"commands":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"id": "</a:t>
            </a:r>
            <a:r>
              <a:rPr lang="en-US" b="0" dirty="0" err="1">
                <a:solidFill>
                  <a:schemeClr val="tx1"/>
                </a:solidFill>
                <a:latin typeface="Consolas" panose="020B0609020204030204" pitchFamily="49" charset="0"/>
              </a:rPr>
              <a:t>searchCmd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"Search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"initialRun": false,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"parameters":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a:t>
            </a:r>
            <a:r>
              <a:rPr lang="en-US" b="0" dirty="0" err="1">
                <a:solidFill>
                  <a:schemeClr val="tx1"/>
                </a:solidFill>
                <a:latin typeface="Consolas" panose="020B0609020204030204" pitchFamily="49" charset="0"/>
              </a:rPr>
              <a:t>searchText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"Enter your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pic>
        <p:nvPicPr>
          <p:cNvPr id="3074" name="Picture 2" descr="Screenshot of list of compose extensions in Teams">
            <a:extLst>
              <a:ext uri="{FF2B5EF4-FFF2-40B4-BE49-F238E27FC236}">
                <a16:creationId xmlns:a16="http://schemas.microsoft.com/office/drawing/2014/main" id="{F6CF121D-A79D-4B0F-B9DC-A18538FC8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216" y="3023648"/>
            <a:ext cx="2221170" cy="3069824"/>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475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71C384-B52D-4700-A95A-D48EB90C5BFA}"/>
              </a:ext>
            </a:extLst>
          </p:cNvPr>
          <p:cNvSpPr>
            <a:spLocks noGrp="1"/>
          </p:cNvSpPr>
          <p:nvPr>
            <p:ph type="title"/>
          </p:nvPr>
        </p:nvSpPr>
        <p:spPr>
          <a:xfrm>
            <a:off x="611123" y="400050"/>
            <a:ext cx="11018520" cy="738664"/>
          </a:xfrm>
        </p:spPr>
        <p:txBody>
          <a:bodyPr>
            <a:normAutofit fontScale="90000"/>
          </a:bodyPr>
          <a:lstStyle/>
          <a:p>
            <a:r>
              <a:rPr lang="en-US" sz="4800">
                <a:solidFill>
                  <a:schemeClr val="bg1">
                    <a:lumMod val="10000"/>
                  </a:schemeClr>
                </a:solidFill>
                <a:latin typeface="Segoe UI Semibold" panose="020B0702040204020203" pitchFamily="34" charset="0"/>
                <a:ea typeface="Segoe UI" charset="0"/>
                <a:cs typeface="Segoe UI Semibold" panose="020B0702040204020203" pitchFamily="34" charset="0"/>
              </a:rPr>
              <a:t>Apps In Teams</a:t>
            </a:r>
            <a:endParaRPr lang="en-US" sz="4800">
              <a:solidFill>
                <a:schemeClr val="bg1">
                  <a:lumMod val="10000"/>
                </a:schemeClr>
              </a:solidFill>
              <a:latin typeface="Segoe UI Semibold" panose="020B0702040204020203" pitchFamily="34" charset="0"/>
              <a:cs typeface="Segoe UI Semibold" panose="020B0702040204020203" pitchFamily="34" charset="0"/>
            </a:endParaRPr>
          </a:p>
        </p:txBody>
      </p:sp>
      <p:grpSp>
        <p:nvGrpSpPr>
          <p:cNvPr id="31" name="Group 30">
            <a:extLst>
              <a:ext uri="{FF2B5EF4-FFF2-40B4-BE49-F238E27FC236}">
                <a16:creationId xmlns:a16="http://schemas.microsoft.com/office/drawing/2014/main" id="{635ED879-E5EB-47BC-810E-3D47E0E2DAD5}"/>
              </a:ext>
              <a:ext uri="{C183D7F6-B498-43B3-948B-1728B52AA6E4}">
                <adec:decorative xmlns:adec="http://schemas.microsoft.com/office/drawing/2017/decorative" val="1"/>
              </a:ext>
            </a:extLst>
          </p:cNvPr>
          <p:cNvGrpSpPr/>
          <p:nvPr/>
        </p:nvGrpSpPr>
        <p:grpSpPr>
          <a:xfrm>
            <a:off x="627449" y="2456271"/>
            <a:ext cx="3582778" cy="2130735"/>
            <a:chOff x="1326197" y="845502"/>
            <a:chExt cx="3794758" cy="2285104"/>
          </a:xfrm>
          <a:solidFill>
            <a:srgbClr val="4B53BC"/>
          </a:solidFill>
          <a:effectLst/>
        </p:grpSpPr>
        <p:sp>
          <p:nvSpPr>
            <p:cNvPr id="33" name="Rectangle: Rounded Corners 6">
              <a:extLst>
                <a:ext uri="{FF2B5EF4-FFF2-40B4-BE49-F238E27FC236}">
                  <a16:creationId xmlns:a16="http://schemas.microsoft.com/office/drawing/2014/main" id="{11FDDE79-D90E-4ED5-A31B-ABE4EC105800}"/>
                </a:ext>
              </a:extLst>
            </p:cNvPr>
            <p:cNvSpPr/>
            <p:nvPr/>
          </p:nvSpPr>
          <p:spPr bwMode="auto">
            <a:xfrm>
              <a:off x="1326197" y="845502"/>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1</a:t>
              </a:r>
              <a:r>
                <a:rPr kumimoji="0" lang="en-US" sz="2353" b="0" i="0" u="none" strike="noStrike" kern="1200" cap="none" spc="0" normalizeH="0" baseline="30000" noProof="0">
                  <a:ln>
                    <a:noFill/>
                  </a:ln>
                  <a:solidFill>
                    <a:srgbClr val="FFFFFF"/>
                  </a:solidFill>
                  <a:effectLst/>
                  <a:uLnTx/>
                  <a:uFillTx/>
                  <a:latin typeface="Segoe UI Semibold"/>
                  <a:ea typeface="Segoe UI" pitchFamily="34" charset="0"/>
                  <a:cs typeface="Segoe UI" pitchFamily="34" charset="0"/>
                </a:rPr>
                <a:t>st</a:t>
              </a: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Party Apps</a:t>
              </a:r>
            </a:p>
          </p:txBody>
        </p:sp>
        <p:sp>
          <p:nvSpPr>
            <p:cNvPr id="44" name="TextBox 43">
              <a:extLst>
                <a:ext uri="{FF2B5EF4-FFF2-40B4-BE49-F238E27FC236}">
                  <a16:creationId xmlns:a16="http://schemas.microsoft.com/office/drawing/2014/main" id="{B6D50629-C151-4817-B48F-E3C6195976D2}"/>
                </a:ext>
              </a:extLst>
            </p:cNvPr>
            <p:cNvSpPr txBox="1"/>
            <p:nvPr/>
          </p:nvSpPr>
          <p:spPr>
            <a:xfrm>
              <a:off x="1417636" y="1622741"/>
              <a:ext cx="3703319" cy="1289445"/>
            </a:xfrm>
            <a:prstGeom prst="rect">
              <a:avLst/>
            </a:prstGeom>
            <a:grpFill/>
          </p:spPr>
          <p:txBody>
            <a:bodyPr wrap="square" lIns="179259" tIns="143407" rIns="179259" bIns="143407" rtlCol="0">
              <a:spAutoFit/>
            </a:bodyPr>
            <a:lstStyle/>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Developed by Microsoft</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Office 365 or Office workloads</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Enable better together scenarios</a:t>
              </a:r>
            </a:p>
          </p:txBody>
        </p:sp>
      </p:grpSp>
      <p:grpSp>
        <p:nvGrpSpPr>
          <p:cNvPr id="45" name="Group 44">
            <a:extLst>
              <a:ext uri="{FF2B5EF4-FFF2-40B4-BE49-F238E27FC236}">
                <a16:creationId xmlns:a16="http://schemas.microsoft.com/office/drawing/2014/main" id="{36B12E00-AA1A-449C-ACB4-23C77813BEC0}"/>
              </a:ext>
              <a:ext uri="{C183D7F6-B498-43B3-948B-1728B52AA6E4}">
                <adec:decorative xmlns:adec="http://schemas.microsoft.com/office/drawing/2017/decorative" val="1"/>
              </a:ext>
            </a:extLst>
          </p:cNvPr>
          <p:cNvGrpSpPr/>
          <p:nvPr/>
        </p:nvGrpSpPr>
        <p:grpSpPr>
          <a:xfrm>
            <a:off x="4397355" y="2456271"/>
            <a:ext cx="3582778" cy="2130735"/>
            <a:chOff x="1326197" y="845502"/>
            <a:chExt cx="3794758" cy="2285104"/>
          </a:xfrm>
          <a:solidFill>
            <a:srgbClr val="4B53BC"/>
          </a:solidFill>
          <a:effectLst/>
        </p:grpSpPr>
        <p:sp>
          <p:nvSpPr>
            <p:cNvPr id="46" name="Rectangle: Rounded Corners 13">
              <a:extLst>
                <a:ext uri="{FF2B5EF4-FFF2-40B4-BE49-F238E27FC236}">
                  <a16:creationId xmlns:a16="http://schemas.microsoft.com/office/drawing/2014/main" id="{6D93C553-0011-455E-A395-66BFC1AE1D87}"/>
                </a:ext>
              </a:extLst>
            </p:cNvPr>
            <p:cNvSpPr/>
            <p:nvPr/>
          </p:nvSpPr>
          <p:spPr bwMode="auto">
            <a:xfrm>
              <a:off x="1326197" y="845502"/>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3</a:t>
              </a:r>
              <a:r>
                <a:rPr kumimoji="0" lang="en-US" sz="2353" b="0" i="0" u="none" strike="noStrike" kern="1200" cap="none" spc="0" normalizeH="0" baseline="30000" noProof="0">
                  <a:ln>
                    <a:noFill/>
                  </a:ln>
                  <a:solidFill>
                    <a:srgbClr val="FFFFFF"/>
                  </a:solidFill>
                  <a:effectLst/>
                  <a:uLnTx/>
                  <a:uFillTx/>
                  <a:latin typeface="Segoe UI Semibold"/>
                  <a:ea typeface="Segoe UI" pitchFamily="34" charset="0"/>
                  <a:cs typeface="Segoe UI" pitchFamily="34" charset="0"/>
                </a:rPr>
                <a:t>rd</a:t>
              </a: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Party Apps</a:t>
              </a:r>
            </a:p>
          </p:txBody>
        </p:sp>
        <p:sp>
          <p:nvSpPr>
            <p:cNvPr id="47" name="TextBox 46">
              <a:extLst>
                <a:ext uri="{FF2B5EF4-FFF2-40B4-BE49-F238E27FC236}">
                  <a16:creationId xmlns:a16="http://schemas.microsoft.com/office/drawing/2014/main" id="{2B0D2C08-BAD3-4A79-8616-E12CDB073326}"/>
                </a:ext>
              </a:extLst>
            </p:cNvPr>
            <p:cNvSpPr txBox="1"/>
            <p:nvPr/>
          </p:nvSpPr>
          <p:spPr>
            <a:xfrm>
              <a:off x="1417637" y="1622741"/>
              <a:ext cx="3429000" cy="1289445"/>
            </a:xfrm>
            <a:prstGeom prst="rect">
              <a:avLst/>
            </a:prstGeom>
            <a:grpFill/>
          </p:spPr>
          <p:txBody>
            <a:bodyPr wrap="square" lIns="179259" tIns="143407" rIns="179259" bIns="143407" rtlCol="0">
              <a:spAutoFit/>
            </a:bodyPr>
            <a:lstStyle/>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Not built by Microsoft</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Popular work applications</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Enabled in central location</a:t>
              </a:r>
            </a:p>
          </p:txBody>
        </p:sp>
      </p:grpSp>
      <p:grpSp>
        <p:nvGrpSpPr>
          <p:cNvPr id="48" name="Group 47">
            <a:extLst>
              <a:ext uri="{FF2B5EF4-FFF2-40B4-BE49-F238E27FC236}">
                <a16:creationId xmlns:a16="http://schemas.microsoft.com/office/drawing/2014/main" id="{EBDA7570-21BD-4DC4-8393-EB916864BD46}"/>
              </a:ext>
              <a:ext uri="{C183D7F6-B498-43B3-948B-1728B52AA6E4}">
                <adec:decorative xmlns:adec="http://schemas.microsoft.com/office/drawing/2017/decorative" val="1"/>
              </a:ext>
            </a:extLst>
          </p:cNvPr>
          <p:cNvGrpSpPr/>
          <p:nvPr/>
        </p:nvGrpSpPr>
        <p:grpSpPr>
          <a:xfrm>
            <a:off x="8167262" y="2456271"/>
            <a:ext cx="3582778" cy="2130735"/>
            <a:chOff x="1326197" y="845503"/>
            <a:chExt cx="3794758" cy="2285104"/>
          </a:xfrm>
          <a:solidFill>
            <a:srgbClr val="4B53BC"/>
          </a:solidFill>
          <a:effectLst/>
        </p:grpSpPr>
        <p:sp>
          <p:nvSpPr>
            <p:cNvPr id="49" name="Rectangle: Rounded Corners 17">
              <a:extLst>
                <a:ext uri="{FF2B5EF4-FFF2-40B4-BE49-F238E27FC236}">
                  <a16:creationId xmlns:a16="http://schemas.microsoft.com/office/drawing/2014/main" id="{57E37635-4377-4E66-A4B4-DFE2E1498CDD}"/>
                </a:ext>
              </a:extLst>
            </p:cNvPr>
            <p:cNvSpPr/>
            <p:nvPr/>
          </p:nvSpPr>
          <p:spPr bwMode="auto">
            <a:xfrm>
              <a:off x="1326197" y="845503"/>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Custom Apps</a:t>
              </a:r>
            </a:p>
          </p:txBody>
        </p:sp>
        <p:sp>
          <p:nvSpPr>
            <p:cNvPr id="50" name="TextBox 49">
              <a:extLst>
                <a:ext uri="{FF2B5EF4-FFF2-40B4-BE49-F238E27FC236}">
                  <a16:creationId xmlns:a16="http://schemas.microsoft.com/office/drawing/2014/main" id="{F63A0486-8B4B-4EBC-9512-60D40ADE302D}"/>
                </a:ext>
              </a:extLst>
            </p:cNvPr>
            <p:cNvSpPr txBox="1"/>
            <p:nvPr/>
          </p:nvSpPr>
          <p:spPr>
            <a:xfrm>
              <a:off x="1417638" y="1622742"/>
              <a:ext cx="3703317" cy="1295664"/>
            </a:xfrm>
            <a:prstGeom prst="rect">
              <a:avLst/>
            </a:prstGeom>
            <a:grpFill/>
          </p:spPr>
          <p:txBody>
            <a:bodyPr wrap="square" lIns="179259" tIns="143407" rIns="179259" bIns="143407" rtlCol="0">
              <a:spAutoFit/>
            </a:bodyPr>
            <a:lstStyle/>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Built by your organization</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Custom for business needs</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Accessible by users in Teams</a:t>
              </a:r>
            </a:p>
          </p:txBody>
        </p:sp>
      </p:grpSp>
    </p:spTree>
    <p:extLst>
      <p:ext uri="{BB962C8B-B14F-4D97-AF65-F5344CB8AC3E}">
        <p14:creationId xmlns:p14="http://schemas.microsoft.com/office/powerpoint/2010/main" val="169847622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9C6E-4094-4CE2-A224-DB6A1C4B65D5}"/>
              </a:ext>
            </a:extLst>
          </p:cNvPr>
          <p:cNvSpPr>
            <a:spLocks noGrp="1"/>
          </p:cNvSpPr>
          <p:nvPr>
            <p:ph type="title"/>
          </p:nvPr>
        </p:nvSpPr>
        <p:spPr/>
        <p:txBody>
          <a:bodyPr/>
          <a:lstStyle/>
          <a:p>
            <a:r>
              <a:rPr lang="en-AU"/>
              <a:t>Creating Message Action from Extension</a:t>
            </a:r>
          </a:p>
        </p:txBody>
      </p:sp>
      <p:sp>
        <p:nvSpPr>
          <p:cNvPr id="3" name="Content Placeholder 2">
            <a:extLst>
              <a:ext uri="{FF2B5EF4-FFF2-40B4-BE49-F238E27FC236}">
                <a16:creationId xmlns:a16="http://schemas.microsoft.com/office/drawing/2014/main" id="{6F95BBF4-496B-4B64-AC6E-E196A1F75B54}"/>
              </a:ext>
            </a:extLst>
          </p:cNvPr>
          <p:cNvSpPr>
            <a:spLocks noGrp="1"/>
          </p:cNvSpPr>
          <p:nvPr>
            <p:ph sz="quarter" idx="10"/>
          </p:nvPr>
        </p:nvSpPr>
        <p:spPr>
          <a:xfrm>
            <a:off x="584200" y="1435100"/>
            <a:ext cx="11018838" cy="4739759"/>
          </a:xfrm>
        </p:spPr>
        <p:txBody>
          <a:bodyPr>
            <a:normAutofit fontScale="92500" lnSpcReduction="10000"/>
          </a:bodyPr>
          <a:lstStyle/>
          <a:p>
            <a:pPr marL="0" indent="0">
              <a:buNone/>
            </a:pPr>
            <a:r>
              <a:rPr lang="en-AU" sz="2000"/>
              <a:t>"</a:t>
            </a:r>
            <a:r>
              <a:rPr lang="en-AU" sz="2000" err="1"/>
              <a:t>composeExtensions</a:t>
            </a:r>
            <a:r>
              <a:rPr lang="en-AU" sz="2000"/>
              <a:t>": [</a:t>
            </a:r>
          </a:p>
          <a:p>
            <a:pPr marL="0" indent="0">
              <a:buNone/>
            </a:pPr>
            <a:r>
              <a:rPr lang="en-AU" sz="2000"/>
              <a:t>  {</a:t>
            </a:r>
          </a:p>
          <a:p>
            <a:pPr marL="0" indent="0">
              <a:buNone/>
            </a:pPr>
            <a:r>
              <a:rPr lang="en-AU" sz="2000"/>
              <a:t>    "</a:t>
            </a:r>
            <a:r>
              <a:rPr lang="en-AU" sz="2000" err="1"/>
              <a:t>botId</a:t>
            </a:r>
            <a:r>
              <a:rPr lang="en-AU" sz="2000"/>
              <a:t>": "57a3c29f-1fc5-4d97-a142-35bb662b7b23",</a:t>
            </a:r>
          </a:p>
          <a:p>
            <a:pPr marL="0" indent="0">
              <a:buNone/>
            </a:pPr>
            <a:r>
              <a:rPr lang="en-AU" sz="2000"/>
              <a:t>    "</a:t>
            </a:r>
            <a:r>
              <a:rPr lang="en-AU" sz="2000" err="1"/>
              <a:t>canUpdateConfiguration</a:t>
            </a:r>
            <a:r>
              <a:rPr lang="en-AU" sz="2000"/>
              <a:t>": true,</a:t>
            </a:r>
          </a:p>
          <a:p>
            <a:pPr marL="0" indent="0">
              <a:buNone/>
            </a:pPr>
            <a:r>
              <a:rPr lang="en-AU" sz="2000"/>
              <a:t>    "commands": [</a:t>
            </a:r>
          </a:p>
          <a:p>
            <a:pPr marL="0" indent="0">
              <a:buNone/>
            </a:pPr>
            <a:r>
              <a:rPr lang="en-AU" sz="2000"/>
              <a:t>      {</a:t>
            </a:r>
          </a:p>
          <a:p>
            <a:pPr marL="0" indent="0">
              <a:buNone/>
            </a:pPr>
            <a:r>
              <a:rPr lang="en-AU" sz="2000"/>
              <a:t>        "id": "</a:t>
            </a:r>
            <a:r>
              <a:rPr lang="en-AU" sz="2000" err="1"/>
              <a:t>reassignTodo</a:t>
            </a:r>
            <a:r>
              <a:rPr lang="en-AU" sz="2000"/>
              <a:t>",</a:t>
            </a:r>
          </a:p>
          <a:p>
            <a:pPr marL="0" indent="0">
              <a:buNone/>
            </a:pPr>
            <a:r>
              <a:rPr lang="en-AU" sz="2000"/>
              <a:t>        "description": "Reassign a </a:t>
            </a:r>
            <a:r>
              <a:rPr lang="en-AU" sz="2000" err="1"/>
              <a:t>todo</a:t>
            </a:r>
            <a:r>
              <a:rPr lang="en-AU" sz="2000"/>
              <a:t> item",</a:t>
            </a:r>
          </a:p>
          <a:p>
            <a:pPr marL="0" indent="0">
              <a:buNone/>
            </a:pPr>
            <a:r>
              <a:rPr lang="en-AU" sz="2000"/>
              <a:t>        "title": "Create To Do",</a:t>
            </a:r>
          </a:p>
          <a:p>
            <a:pPr marL="0" indent="0">
              <a:buNone/>
            </a:pPr>
            <a:r>
              <a:rPr lang="en-AU" sz="2000"/>
              <a:t>        "type": "Action",</a:t>
            </a:r>
          </a:p>
          <a:p>
            <a:pPr marL="0" indent="0">
              <a:buNone/>
            </a:pPr>
            <a:r>
              <a:rPr lang="en-AU" sz="2000"/>
              <a:t>        "context": ["message"],</a:t>
            </a:r>
          </a:p>
          <a:p>
            <a:pPr marL="0" indent="0">
              <a:buNone/>
            </a:pPr>
            <a:r>
              <a:rPr lang="en-AU" sz="2000"/>
              <a:t>        "</a:t>
            </a:r>
            <a:r>
              <a:rPr lang="en-AU" sz="2000" err="1"/>
              <a:t>fetchTask</a:t>
            </a:r>
            <a:r>
              <a:rPr lang="en-AU" sz="2000"/>
              <a:t>": true</a:t>
            </a:r>
          </a:p>
          <a:p>
            <a:pPr marL="0" indent="0">
              <a:buNone/>
            </a:pPr>
            <a:r>
              <a:rPr lang="en-AU" sz="2000"/>
              <a:t>    }]</a:t>
            </a:r>
          </a:p>
        </p:txBody>
      </p:sp>
    </p:spTree>
    <p:extLst>
      <p:ext uri="{BB962C8B-B14F-4D97-AF65-F5344CB8AC3E}">
        <p14:creationId xmlns:p14="http://schemas.microsoft.com/office/powerpoint/2010/main" val="2387922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584775"/>
          </a:xfrm>
          <a:prstGeom prst="rect">
            <a:avLst/>
          </a:prstGeom>
          <a:noFill/>
        </p:spPr>
        <p:txBody>
          <a:bodyPr wrap="square" rtlCol="0">
            <a:spAutoFit/>
          </a:bodyPr>
          <a:lstStyle/>
          <a:p>
            <a:pPr lvl="0" algn="ctr"/>
            <a:r>
              <a:rPr lang="en-GB" sz="3200" b="1" dirty="0">
                <a:solidFill>
                  <a:srgbClr val="4C5A67"/>
                </a:solidFill>
              </a:rPr>
              <a:t>Bots &amp; Task Modules</a:t>
            </a:r>
            <a:endParaRPr lang="en-US" sz="2000" b="1" dirty="0">
              <a:solidFill>
                <a:srgbClr val="4C5A67"/>
              </a:solidFill>
            </a:endParaRPr>
          </a:p>
        </p:txBody>
      </p:sp>
      <p:pic>
        <p:nvPicPr>
          <p:cNvPr id="3" name="Picture 2">
            <a:extLst>
              <a:ext uri="{FF2B5EF4-FFF2-40B4-BE49-F238E27FC236}">
                <a16:creationId xmlns:a16="http://schemas.microsoft.com/office/drawing/2014/main" id="{3395426B-1928-40B0-A428-00E6BB8B3EA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86181" y="505203"/>
            <a:ext cx="5774025" cy="2462132"/>
          </a:xfrm>
          <a:prstGeom prst="rect">
            <a:avLst/>
          </a:prstGeom>
        </p:spPr>
      </p:pic>
      <p:pic>
        <p:nvPicPr>
          <p:cNvPr id="4" name="Picture 3">
            <a:extLst>
              <a:ext uri="{FF2B5EF4-FFF2-40B4-BE49-F238E27FC236}">
                <a16:creationId xmlns:a16="http://schemas.microsoft.com/office/drawing/2014/main" id="{0E3AE712-A846-8640-BE00-0356C621D01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77782" y="3347006"/>
            <a:ext cx="2823578" cy="2832570"/>
          </a:xfrm>
          <a:prstGeom prst="rect">
            <a:avLst/>
          </a:prstGeom>
        </p:spPr>
      </p:pic>
    </p:spTree>
    <p:extLst>
      <p:ext uri="{BB962C8B-B14F-4D97-AF65-F5344CB8AC3E}">
        <p14:creationId xmlns:p14="http://schemas.microsoft.com/office/powerpoint/2010/main" val="126481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Conversations</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6796" y="1882772"/>
            <a:ext cx="10442235" cy="603367"/>
          </a:xfrm>
        </p:spPr>
        <p:txBody>
          <a:bodyPr/>
          <a:lstStyle/>
          <a:p>
            <a:r>
              <a:rPr lang="en-US" dirty="0"/>
              <a:t>Series of messages sent between your bot and one or more users. Conversations are in one of the following scopes: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6794" y="2994955"/>
            <a:ext cx="3411243" cy="1136176"/>
          </a:xfrm>
        </p:spPr>
        <p:txBody>
          <a:bodyPr/>
          <a:lstStyle/>
          <a:p>
            <a:r>
              <a:rPr lang="en-US" sz="1961" b="0" dirty="0">
                <a:latin typeface="+mj-lt"/>
              </a:rPr>
              <a:t>Teams</a:t>
            </a:r>
          </a:p>
          <a:p>
            <a:pPr marL="0" lvl="1" indent="0">
              <a:spcBef>
                <a:spcPts val="882"/>
              </a:spcBef>
              <a:buNone/>
            </a:pPr>
            <a:r>
              <a:rPr lang="en-US" sz="1567" dirty="0"/>
              <a:t>Also called channel conversations, visible to all members of the channel.</a:t>
            </a:r>
          </a:p>
          <a:p>
            <a:endParaRPr lang="en-US" dirty="0">
              <a:latin typeface="+mj-lt"/>
            </a:endParaRPr>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371097" y="3004346"/>
            <a:ext cx="3411244" cy="807798"/>
          </a:xfrm>
        </p:spPr>
        <p:txBody>
          <a:bodyPr/>
          <a:lstStyle/>
          <a:p>
            <a:r>
              <a:rPr lang="en-US" sz="1961" b="0" dirty="0">
                <a:latin typeface="+mj-lt"/>
              </a:rPr>
              <a:t>Personal</a:t>
            </a:r>
          </a:p>
          <a:p>
            <a:pPr marL="0" lvl="1" indent="0">
              <a:spcBef>
                <a:spcPts val="882"/>
              </a:spcBef>
              <a:buNone/>
            </a:pPr>
            <a:r>
              <a:rPr lang="en-US" sz="1567" dirty="0"/>
              <a:t>Conversations between bots and a single user.</a:t>
            </a:r>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000747" y="2994955"/>
            <a:ext cx="3414894" cy="792031"/>
          </a:xfrm>
        </p:spPr>
        <p:txBody>
          <a:bodyPr>
            <a:normAutofit fontScale="92500"/>
          </a:bodyPr>
          <a:lstStyle/>
          <a:p>
            <a:r>
              <a:rPr lang="en-US" sz="1961" b="0" dirty="0">
                <a:latin typeface="+mj-lt"/>
              </a:rPr>
              <a:t>Group chat</a:t>
            </a:r>
          </a:p>
          <a:p>
            <a:pPr marL="0" lvl="1" indent="0">
              <a:spcBef>
                <a:spcPts val="882"/>
              </a:spcBef>
              <a:buNone/>
            </a:pPr>
            <a:r>
              <a:rPr lang="en-US" sz="1567" dirty="0"/>
              <a:t>Chat between a bot and two or more users. </a:t>
            </a:r>
          </a:p>
        </p:txBody>
      </p:sp>
    </p:spTree>
    <p:extLst>
      <p:ext uri="{BB962C8B-B14F-4D97-AF65-F5344CB8AC3E}">
        <p14:creationId xmlns:p14="http://schemas.microsoft.com/office/powerpoint/2010/main" val="54215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Notification only bots</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7"/>
            <a:ext cx="5541173" cy="3577396"/>
          </a:xfrm>
        </p:spPr>
        <p:txBody>
          <a:bodyPr/>
          <a:lstStyle/>
          <a:p>
            <a:r>
              <a:rPr lang="en-US" sz="1961" dirty="0">
                <a:latin typeface="+mj-lt"/>
              </a:rPr>
              <a:t>Bots can update the activity feed</a:t>
            </a:r>
          </a:p>
          <a:p>
            <a:r>
              <a:rPr lang="en-US" sz="1567" b="0" dirty="0">
                <a:solidFill>
                  <a:schemeClr val="tx1"/>
                </a:solidFill>
              </a:rPr>
              <a:t>If the sole purpose of the bot is to deliver notifications, consider a notification only bot.</a:t>
            </a:r>
          </a:p>
          <a:p>
            <a:endParaRPr lang="en-US" sz="1567" b="0" dirty="0">
              <a:solidFill>
                <a:schemeClr val="tx1"/>
              </a:solidFill>
            </a:endParaRPr>
          </a:p>
          <a:p>
            <a:pPr marL="280067" indent="-280067">
              <a:buFont typeface="Arial" panose="020B0604020202020204" pitchFamily="34" charset="0"/>
              <a:buChar char="•"/>
            </a:pPr>
            <a:r>
              <a:rPr lang="en-US" sz="1567" b="0" dirty="0">
                <a:solidFill>
                  <a:schemeClr val="tx1"/>
                </a:solidFill>
              </a:rPr>
              <a:t>Users cannot message your notification-only bot</a:t>
            </a:r>
          </a:p>
          <a:p>
            <a:pPr marL="280067" indent="-280067">
              <a:buFont typeface="Arial" panose="020B0604020202020204" pitchFamily="34" charset="0"/>
              <a:buChar char="•"/>
            </a:pPr>
            <a:r>
              <a:rPr lang="en-US" sz="1567" b="0" dirty="0">
                <a:solidFill>
                  <a:schemeClr val="tx1"/>
                </a:solidFill>
              </a:rPr>
              <a:t>Users cannot @mention the bot</a:t>
            </a:r>
          </a:p>
          <a:p>
            <a:endParaRPr lang="en-US" sz="1567" b="0" dirty="0">
              <a:solidFill>
                <a:schemeClr val="tx1"/>
              </a:solidFill>
            </a:endParaRPr>
          </a:p>
          <a:p>
            <a:r>
              <a:rPr lang="en-US" sz="1961" dirty="0">
                <a:latin typeface="+mj-lt"/>
              </a:rPr>
              <a:t>bots node</a:t>
            </a:r>
          </a:p>
          <a:p>
            <a:r>
              <a:rPr lang="en-US" sz="1567" b="0" dirty="0" err="1">
                <a:solidFill>
                  <a:schemeClr val="tx1"/>
                </a:solidFill>
              </a:rPr>
              <a:t>isNotificationOnly</a:t>
            </a:r>
            <a:r>
              <a:rPr lang="en-US" sz="1567" b="0" dirty="0">
                <a:solidFill>
                  <a:schemeClr val="tx1"/>
                </a:solidFill>
              </a:rPr>
              <a:t> property</a:t>
            </a:r>
          </a:p>
          <a:p>
            <a:pPr marL="280067" indent="-280067">
              <a:buFont typeface="Arial" panose="020B0604020202020204" pitchFamily="34" charset="0"/>
              <a:buChar char="•"/>
            </a:pPr>
            <a:endParaRPr lang="en-US" sz="1567" b="0" dirty="0">
              <a:solidFill>
                <a:schemeClr val="tx1"/>
              </a:solidFill>
            </a:endParaRP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2294405"/>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isNotificationOnly</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5854167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Send and Receive file</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6795" y="1882772"/>
            <a:ext cx="10974385" cy="301727"/>
          </a:xfrm>
        </p:spPr>
        <p:txBody>
          <a:bodyPr/>
          <a:lstStyle/>
          <a:p>
            <a:r>
              <a:rPr lang="en-US" dirty="0">
                <a:latin typeface="+mj-lt"/>
              </a:rPr>
              <a:t>Sending and receiving files through a bot can be accomplished via two different APIs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6796" y="3151468"/>
            <a:ext cx="5194658" cy="1251575"/>
          </a:xfrm>
        </p:spPr>
        <p:txBody>
          <a:bodyPr/>
          <a:lstStyle/>
          <a:p>
            <a:r>
              <a:rPr lang="en-US" sz="1765" dirty="0"/>
              <a:t>Microsoft Graph API</a:t>
            </a:r>
          </a:p>
          <a:p>
            <a:r>
              <a:rPr lang="en-US" b="0" dirty="0">
                <a:solidFill>
                  <a:schemeClr val="tx1"/>
                </a:solidFill>
                <a:latin typeface="+mj-lt"/>
              </a:rPr>
              <a:t>Obtain access to OneDrive folder (user or group drive)</a:t>
            </a:r>
          </a:p>
          <a:p>
            <a:r>
              <a:rPr lang="en-US" b="0" dirty="0">
                <a:solidFill>
                  <a:schemeClr val="tx1"/>
                </a:solidFill>
                <a:latin typeface="+mj-lt"/>
              </a:rPr>
              <a:t>Get reference  to file</a:t>
            </a:r>
          </a:p>
          <a:p>
            <a:r>
              <a:rPr lang="en-US" b="0" dirty="0">
                <a:solidFill>
                  <a:schemeClr val="tx1"/>
                </a:solidFill>
                <a:latin typeface="+mj-lt"/>
              </a:rPr>
              <a:t>Post message to conversation with card attachment</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567002" y="3151469"/>
            <a:ext cx="5194658" cy="2174774"/>
          </a:xfrm>
        </p:spPr>
        <p:txBody>
          <a:bodyPr/>
          <a:lstStyle/>
          <a:p>
            <a:r>
              <a:rPr lang="en-US" sz="1765" dirty="0"/>
              <a:t>Microsoft Teams API</a:t>
            </a:r>
          </a:p>
          <a:p>
            <a:r>
              <a:rPr lang="en-US" b="0" dirty="0">
                <a:solidFill>
                  <a:schemeClr val="tx1"/>
                </a:solidFill>
                <a:latin typeface="+mj-lt"/>
              </a:rPr>
              <a:t>Personal context (1:1) only</a:t>
            </a:r>
          </a:p>
          <a:p>
            <a:r>
              <a:rPr lang="en-US" b="0" dirty="0">
                <a:solidFill>
                  <a:schemeClr val="tx1"/>
                </a:solidFill>
                <a:latin typeface="+mj-lt"/>
              </a:rPr>
              <a:t>Enable files in manifest</a:t>
            </a:r>
          </a:p>
          <a:p>
            <a:r>
              <a:rPr lang="en-US" b="0" dirty="0">
                <a:solidFill>
                  <a:schemeClr val="tx1"/>
                </a:solidFill>
                <a:latin typeface="+mj-lt"/>
              </a:rPr>
              <a:t>Teams client provides a file picker experience </a:t>
            </a:r>
          </a:p>
          <a:p>
            <a:r>
              <a:rPr lang="en-US" b="0" dirty="0">
                <a:solidFill>
                  <a:schemeClr val="tx1"/>
                </a:solidFill>
                <a:latin typeface="+mj-lt"/>
              </a:rPr>
              <a:t>Teams client will store file in </a:t>
            </a:r>
            <a:r>
              <a:rPr lang="en-US" b="0" dirty="0" err="1">
                <a:solidFill>
                  <a:schemeClr val="tx1"/>
                </a:solidFill>
                <a:latin typeface="+mj-lt"/>
              </a:rPr>
              <a:t>OneDriveCreate</a:t>
            </a:r>
            <a:r>
              <a:rPr lang="en-US" b="0" dirty="0">
                <a:solidFill>
                  <a:schemeClr val="tx1"/>
                </a:solidFill>
                <a:latin typeface="+mj-lt"/>
              </a:rPr>
              <a:t> and then post activity with metadata, including content URL</a:t>
            </a:r>
          </a:p>
          <a:p>
            <a:r>
              <a:rPr lang="en-US" b="0" dirty="0">
                <a:solidFill>
                  <a:schemeClr val="tx1"/>
                </a:solidFill>
                <a:latin typeface="+mj-lt"/>
              </a:rPr>
              <a:t>Bot must download and handle file as appropriate</a:t>
            </a:r>
          </a:p>
        </p:txBody>
      </p:sp>
    </p:spTree>
    <p:extLst>
      <p:ext uri="{BB962C8B-B14F-4D97-AF65-F5344CB8AC3E}">
        <p14:creationId xmlns:p14="http://schemas.microsoft.com/office/powerpoint/2010/main" val="3477271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Enable send and receive</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541173" cy="2538797"/>
          </a:xfrm>
        </p:spPr>
        <p:txBody>
          <a:bodyPr/>
          <a:lstStyle/>
          <a:p>
            <a:r>
              <a:rPr lang="en-US" sz="1961" dirty="0">
                <a:latin typeface="+mj-lt"/>
              </a:rPr>
              <a:t>Teams client will handle file selection and storage </a:t>
            </a:r>
          </a:p>
          <a:p>
            <a:r>
              <a:rPr lang="en-US" sz="1567" b="0" dirty="0">
                <a:solidFill>
                  <a:schemeClr val="tx1"/>
                </a:solidFill>
              </a:rPr>
              <a:t>Handles scenario User -&gt; Bot</a:t>
            </a:r>
          </a:p>
          <a:p>
            <a:endParaRPr lang="en-US" sz="1567" b="0" dirty="0">
              <a:solidFill>
                <a:schemeClr val="tx1"/>
              </a:solidFill>
            </a:endParaRPr>
          </a:p>
          <a:p>
            <a:r>
              <a:rPr lang="en-US" sz="1961" dirty="0">
                <a:latin typeface="+mj-lt"/>
              </a:rPr>
              <a:t>bots node</a:t>
            </a:r>
          </a:p>
          <a:p>
            <a:r>
              <a:rPr lang="en-US" sz="1567" b="0" dirty="0" err="1">
                <a:solidFill>
                  <a:schemeClr val="tx1"/>
                </a:solidFill>
              </a:rPr>
              <a:t>supportsFiles</a:t>
            </a:r>
            <a:r>
              <a:rPr lang="en-US" sz="1567" b="0" dirty="0">
                <a:solidFill>
                  <a:schemeClr val="tx1"/>
                </a:solidFill>
              </a:rPr>
              <a:t> property</a:t>
            </a:r>
          </a:p>
          <a:p>
            <a:pPr marL="280067" indent="-280067">
              <a:buFont typeface="Arial" panose="020B0604020202020204" pitchFamily="34" charset="0"/>
              <a:buChar char="•"/>
            </a:pPr>
            <a:endParaRPr lang="en-US" sz="1567" b="0" dirty="0">
              <a:solidFill>
                <a:schemeClr val="tx1"/>
              </a:solidFill>
            </a:endParaRP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2294405"/>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supportsFiles</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2821126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Submit a social media post for approval</a:t>
            </a:r>
          </a:p>
        </p:txBody>
      </p:sp>
      <p:pic>
        <p:nvPicPr>
          <p:cNvPr id="6" name="Picture 5" descr="Microsoft Teams window showing Twitter feed and activity analysis metrics.">
            <a:extLst>
              <a:ext uri="{FF2B5EF4-FFF2-40B4-BE49-F238E27FC236}">
                <a16:creationId xmlns:a16="http://schemas.microsoft.com/office/drawing/2014/main" id="{E6470035-F776-4D5A-9993-1981DDBAE151}"/>
              </a:ext>
            </a:extLst>
          </p:cNvPr>
          <p:cNvPicPr>
            <a:picLocks noChangeAspect="1"/>
          </p:cNvPicPr>
          <p:nvPr/>
        </p:nvPicPr>
        <p:blipFill>
          <a:blip r:embed="rId3"/>
          <a:srcRect/>
          <a:stretch/>
        </p:blipFill>
        <p:spPr>
          <a:xfrm>
            <a:off x="668517" y="1354075"/>
            <a:ext cx="8741297" cy="4916979"/>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521537" y="1354075"/>
            <a:ext cx="2818720" cy="1046440"/>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188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Submit a social media post for approval</a:t>
            </a:r>
          </a:p>
        </p:txBody>
      </p:sp>
      <p:pic>
        <p:nvPicPr>
          <p:cNvPr id="6" name="Picture 5">
            <a:extLst>
              <a:ext uri="{FF2B5EF4-FFF2-40B4-BE49-F238E27FC236}">
                <a16:creationId xmlns:a16="http://schemas.microsoft.com/office/drawing/2014/main" id="{E6470035-F776-4D5A-9993-1981DDBAE15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3" cy="3855213"/>
          </a:xfrm>
          <a:prstGeom prst="rect">
            <a:avLst/>
          </a:prstGeom>
        </p:spPr>
      </p:pic>
      <p:sp>
        <p:nvSpPr>
          <p:cNvPr id="8" name="Rectangle 7">
            <a:extLst>
              <a:ext uri="{FF2B5EF4-FFF2-40B4-BE49-F238E27FC236}">
                <a16:creationId xmlns:a16="http://schemas.microsoft.com/office/drawing/2014/main" id="{8497F880-FC8E-4963-A127-8D2EC8796D30}"/>
              </a:ext>
              <a:ext uri="{C183D7F6-B498-43B3-948B-1728B52AA6E4}">
                <adec:decorative xmlns:adec="http://schemas.microsoft.com/office/drawing/2017/decorative" val="1"/>
              </a:ext>
            </a:extLst>
          </p:cNvPr>
          <p:cNvSpPr/>
          <p:nvPr/>
        </p:nvSpPr>
        <p:spPr bwMode="auto">
          <a:xfrm>
            <a:off x="668517" y="1354075"/>
            <a:ext cx="7915714"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Microsoft Teams window with social media post entry popup window">
            <a:extLst>
              <a:ext uri="{FF2B5EF4-FFF2-40B4-BE49-F238E27FC236}">
                <a16:creationId xmlns:a16="http://schemas.microsoft.com/office/drawing/2014/main" id="{D8F12444-82F5-41A3-84DB-07D22C49B162}"/>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5"/>
            <a:ext cx="2818720" cy="243143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Submit a post for approval</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3464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Submit a social media post for approval</a:t>
            </a:r>
          </a:p>
        </p:txBody>
      </p:sp>
      <p:pic>
        <p:nvPicPr>
          <p:cNvPr id="6" name="Picture 5">
            <a:extLst>
              <a:ext uri="{FF2B5EF4-FFF2-40B4-BE49-F238E27FC236}">
                <a16:creationId xmlns:a16="http://schemas.microsoft.com/office/drawing/2014/main" id="{E6470035-F776-4D5A-9993-1981DDBAE15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3" cy="3855213"/>
          </a:xfrm>
          <a:prstGeom prst="rect">
            <a:avLst/>
          </a:prstGeom>
        </p:spPr>
      </p:pic>
      <p:sp>
        <p:nvSpPr>
          <p:cNvPr id="8" name="Rectangle 7">
            <a:extLst>
              <a:ext uri="{FF2B5EF4-FFF2-40B4-BE49-F238E27FC236}">
                <a16:creationId xmlns:a16="http://schemas.microsoft.com/office/drawing/2014/main" id="{8497F880-FC8E-4963-A127-8D2EC8796D30}"/>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D8F12444-82F5-41A3-84DB-07D22C49B162}"/>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2" name="Rectangle 11">
            <a:extLst>
              <a:ext uri="{FF2B5EF4-FFF2-40B4-BE49-F238E27FC236}">
                <a16:creationId xmlns:a16="http://schemas.microsoft.com/office/drawing/2014/main" id="{50C0BE79-803A-4280-AF23-5AC6789B8B66}"/>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Microsoft Teams window with twitter feed showing">
            <a:extLst>
              <a:ext uri="{FF2B5EF4-FFF2-40B4-BE49-F238E27FC236}">
                <a16:creationId xmlns:a16="http://schemas.microsoft.com/office/drawing/2014/main" id="{C5B942B3-9A9F-419F-976A-D8205102B414}"/>
              </a:ext>
            </a:extLst>
          </p:cNvPr>
          <p:cNvPicPr>
            <a:picLocks noChangeAspect="1"/>
          </p:cNvPicPr>
          <p:nvPr/>
        </p:nvPicPr>
        <p:blipFill>
          <a:blip r:embed="rId5"/>
          <a:srcRect/>
          <a:stretch/>
        </p:blipFill>
        <p:spPr>
          <a:xfrm>
            <a:off x="1165563" y="2287584"/>
            <a:ext cx="6858000" cy="3857625"/>
          </a:xfrm>
          <a:prstGeom prst="rect">
            <a:avLst/>
          </a:prstGeom>
        </p:spPr>
      </p:pic>
      <p:pic>
        <p:nvPicPr>
          <p:cNvPr id="16" name="Picture 15" descr="Mobile phone with Microsoft Teams lock screen notification indicating a twitter post approval request&#10;">
            <a:extLst>
              <a:ext uri="{FF2B5EF4-FFF2-40B4-BE49-F238E27FC236}">
                <a16:creationId xmlns:a16="http://schemas.microsoft.com/office/drawing/2014/main" id="{EF6CBD95-E794-4182-8420-F5C3DBFF788E}"/>
              </a:ext>
            </a:extLst>
          </p:cNvPr>
          <p:cNvPicPr>
            <a:picLocks noChangeAspect="1"/>
          </p:cNvPicPr>
          <p:nvPr/>
        </p:nvPicPr>
        <p:blipFill>
          <a:blip r:embed="rId6"/>
          <a:srcRect/>
          <a:stretch/>
        </p:blipFill>
        <p:spPr>
          <a:xfrm>
            <a:off x="7030404" y="3491632"/>
            <a:ext cx="1408176" cy="2900592"/>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3816429"/>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Submit a post for approval</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Notify the right team</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7469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descr="Microsoft Teams displaying general window with cursor hovering over &quot;Places&quot; search bar.">
            <a:extLst>
              <a:ext uri="{FF2B5EF4-FFF2-40B4-BE49-F238E27FC236}">
                <a16:creationId xmlns:a16="http://schemas.microsoft.com/office/drawing/2014/main" id="{F8266353-B0EF-419F-9762-C5E45FB45D22}"/>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68517" y="1354075"/>
            <a:ext cx="7922590" cy="4453673"/>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150810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4552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14507-E103-49C1-8A81-461CF58107EB}"/>
              </a:ext>
            </a:extLst>
          </p:cNvPr>
          <p:cNvSpPr>
            <a:spLocks noGrp="1"/>
          </p:cNvSpPr>
          <p:nvPr>
            <p:ph type="title" idx="4294967295"/>
          </p:nvPr>
        </p:nvSpPr>
        <p:spPr>
          <a:xfrm>
            <a:off x="652332" y="3035301"/>
            <a:ext cx="8491667" cy="393700"/>
          </a:xfrm>
        </p:spPr>
        <p:txBody>
          <a:bodyPr>
            <a:normAutofit fontScale="90000"/>
          </a:bodyPr>
          <a:lstStyle/>
          <a:p>
            <a:r>
              <a:rPr lang="en-US" b="1" dirty="0">
                <a:cs typeface="Segoe UI Light" panose="020B0502040204020203" pitchFamily="34" charset="0"/>
              </a:rPr>
              <a:t>So,</a:t>
            </a:r>
            <a:r>
              <a:rPr lang="en-US" b="1" dirty="0">
                <a:solidFill>
                  <a:srgbClr val="5556BC"/>
                </a:solidFill>
                <a:cs typeface="Segoe UI Light" panose="020B0502040204020203" pitchFamily="34" charset="0"/>
              </a:rPr>
              <a:t> </a:t>
            </a:r>
            <a:r>
              <a:rPr lang="en-US" b="1" dirty="0">
                <a:solidFill>
                  <a:srgbClr val="00B050"/>
                </a:solidFill>
                <a:cs typeface="Segoe UI Light" panose="020B0502040204020203" pitchFamily="34" charset="0"/>
              </a:rPr>
              <a:t>where</a:t>
            </a:r>
            <a:r>
              <a:rPr lang="en-US" b="1" dirty="0">
                <a:cs typeface="Segoe UI Light" panose="020B0502040204020203" pitchFamily="34" charset="0"/>
              </a:rPr>
              <a:t> do you start?</a:t>
            </a:r>
            <a:endParaRPr lang="en-US" b="1" dirty="0">
              <a:solidFill>
                <a:srgbClr val="5556BC"/>
              </a:solidFill>
              <a:cs typeface="Segoe UI Light" panose="020B0502040204020203" pitchFamily="34" charset="0"/>
            </a:endParaRPr>
          </a:p>
        </p:txBody>
      </p:sp>
      <p:pic>
        <p:nvPicPr>
          <p:cNvPr id="24" name="Picture 23" descr="Image of laptop with Microsoft Teams logo displayed on screen">
            <a:extLst>
              <a:ext uri="{FF2B5EF4-FFF2-40B4-BE49-F238E27FC236}">
                <a16:creationId xmlns:a16="http://schemas.microsoft.com/office/drawing/2014/main" id="{39A406F6-CEB9-4BF5-ACF8-C50A426CE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9273" y="1412707"/>
            <a:ext cx="8491666" cy="5120603"/>
          </a:xfrm>
          <a:prstGeom prst="rect">
            <a:avLst/>
          </a:prstGeom>
        </p:spPr>
      </p:pic>
    </p:spTree>
    <p:extLst>
      <p:ext uri="{BB962C8B-B14F-4D97-AF65-F5344CB8AC3E}">
        <p14:creationId xmlns:p14="http://schemas.microsoft.com/office/powerpoint/2010/main" val="22663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a:extLst>
              <a:ext uri="{FF2B5EF4-FFF2-40B4-BE49-F238E27FC236}">
                <a16:creationId xmlns:a16="http://schemas.microsoft.com/office/drawing/2014/main" id="{F8266353-B0EF-419F-9762-C5E45FB45D2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521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Microsoft Teams window with &quot;Seattle restaurants&quot; typed into &quot;Places&quot; search bar and dropdown list of various results.">
            <a:extLst>
              <a:ext uri="{FF2B5EF4-FFF2-40B4-BE49-F238E27FC236}">
                <a16:creationId xmlns:a16="http://schemas.microsoft.com/office/drawing/2014/main" id="{5BCA21D6-37E5-4658-9F1F-81DAE05DE219}"/>
              </a:ext>
            </a:extLst>
          </p:cNvPr>
          <p:cNvPicPr>
            <a:picLocks noChangeAspect="1"/>
          </p:cNvPicPr>
          <p:nvPr/>
        </p:nvPicPr>
        <p:blipFill>
          <a:blip r:embed="rId4"/>
          <a:srcRect/>
          <a:stretch/>
        </p:blipFill>
        <p:spPr>
          <a:xfrm>
            <a:off x="878003" y="1820827"/>
            <a:ext cx="6858000" cy="3857625"/>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357020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Search with one or more parameters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 can make your app incredibly powerful with single parameter or multi parameter queries, and even default queries you save for everyone or per user.</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3001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a:extLst>
              <a:ext uri="{FF2B5EF4-FFF2-40B4-BE49-F238E27FC236}">
                <a16:creationId xmlns:a16="http://schemas.microsoft.com/office/drawing/2014/main" id="{F8266353-B0EF-419F-9762-C5E45FB45D2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521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5BCA21D6-37E5-4658-9F1F-81DAE05DE219}"/>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Microsoft Teams window showing search result for a restaurant in &quot;Places&quot;">
            <a:extLst>
              <a:ext uri="{FF2B5EF4-FFF2-40B4-BE49-F238E27FC236}">
                <a16:creationId xmlns:a16="http://schemas.microsoft.com/office/drawing/2014/main" id="{0974EE85-1339-4677-B4B0-122DDA5770C4}"/>
              </a:ext>
            </a:extLst>
          </p:cNvPr>
          <p:cNvPicPr>
            <a:picLocks noChangeAspect="1"/>
          </p:cNvPicPr>
          <p:nvPr/>
        </p:nvPicPr>
        <p:blipFill>
          <a:blip r:embed="rId5"/>
          <a:srcRect/>
          <a:stretch/>
        </p:blipFill>
        <p:spPr>
          <a:xfrm>
            <a:off x="1165563" y="2287584"/>
            <a:ext cx="6858000" cy="3857625"/>
          </a:xfrm>
          <a:prstGeom prst="rect">
            <a:avLst/>
          </a:prstGeom>
        </p:spPr>
      </p:pic>
      <p:pic>
        <p:nvPicPr>
          <p:cNvPr id="20" name="Picture 19" descr="Mobile phone showing restaurant information displayed on screen">
            <a:extLst>
              <a:ext uri="{FF2B5EF4-FFF2-40B4-BE49-F238E27FC236}">
                <a16:creationId xmlns:a16="http://schemas.microsoft.com/office/drawing/2014/main" id="{E6487876-7563-476B-ACE6-EB227B0F5164}"/>
              </a:ext>
            </a:extLst>
          </p:cNvPr>
          <p:cNvPicPr>
            <a:picLocks noChangeAspect="1"/>
          </p:cNvPicPr>
          <p:nvPr/>
        </p:nvPicPr>
        <p:blipFill>
          <a:blip r:embed="rId6"/>
          <a:srcRect/>
          <a:stretch/>
        </p:blipFill>
        <p:spPr>
          <a:xfrm>
            <a:off x="7030404" y="3491633"/>
            <a:ext cx="1408176" cy="2902938"/>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4985980"/>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Search with one or more parameters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 can make your app incredibly powerful with single parameter or multi parameter queries, and even default queries you save for everyone or per user.</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Share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get the information they need and get back to work or share your card with others.</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6191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descr="Microsoft Teams window with Dashboard tab open. A flyout dropdown menu is displayed over one item with &quot;Create client team&quot; option selected.">
            <a:extLst>
              <a:ext uri="{FF2B5EF4-FFF2-40B4-BE49-F238E27FC236}">
                <a16:creationId xmlns:a16="http://schemas.microsoft.com/office/drawing/2014/main" id="{359D8176-77EF-471B-A47A-29713096A118}"/>
              </a:ext>
            </a:extLst>
          </p:cNvPr>
          <p:cNvPicPr>
            <a:picLocks noChangeAspect="1"/>
          </p:cNvPicPr>
          <p:nvPr/>
        </p:nvPicPr>
        <p:blipFill>
          <a:blip r:embed="rId3"/>
          <a:srcRect/>
          <a:stretch/>
        </p:blipFill>
        <p:spPr>
          <a:xfrm>
            <a:off x="668516" y="1355280"/>
            <a:ext cx="8478351" cy="4769073"/>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9298253" y="1355280"/>
            <a:ext cx="2818720" cy="1292662"/>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9100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a:extLst>
              <a:ext uri="{FF2B5EF4-FFF2-40B4-BE49-F238E27FC236}">
                <a16:creationId xmlns:a16="http://schemas.microsoft.com/office/drawing/2014/main" id="{359D8176-77EF-471B-A47A-29713096A118}"/>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6" y="1355280"/>
            <a:ext cx="6853715" cy="3855215"/>
          </a:xfrm>
          <a:prstGeom prst="rect">
            <a:avLst/>
          </a:prstGeom>
        </p:spPr>
      </p:pic>
      <p:sp>
        <p:nvSpPr>
          <p:cNvPr id="13" name="Rectangle 12">
            <a:extLst>
              <a:ext uri="{FF2B5EF4-FFF2-40B4-BE49-F238E27FC236}">
                <a16:creationId xmlns:a16="http://schemas.microsoft.com/office/drawing/2014/main" id="{332152C5-30CC-443C-B94B-1DC8A0BED676}"/>
              </a:ext>
              <a:ext uri="{C183D7F6-B498-43B3-948B-1728B52AA6E4}">
                <adec:decorative xmlns:adec="http://schemas.microsoft.com/office/drawing/2017/decorative" val="1"/>
              </a:ext>
            </a:extLst>
          </p:cNvPr>
          <p:cNvSpPr/>
          <p:nvPr/>
        </p:nvSpPr>
        <p:spPr bwMode="auto">
          <a:xfrm>
            <a:off x="668516" y="1354075"/>
            <a:ext cx="7442135" cy="440984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Microsoft Teams window with &quot;create work item&quot; popup window ">
            <a:extLst>
              <a:ext uri="{FF2B5EF4-FFF2-40B4-BE49-F238E27FC236}">
                <a16:creationId xmlns:a16="http://schemas.microsoft.com/office/drawing/2014/main" id="{93A6FF1C-ED7B-4F0A-888B-B0A076830F77}"/>
              </a:ext>
            </a:extLst>
          </p:cNvPr>
          <p:cNvPicPr>
            <a:picLocks noChangeAspect="1"/>
          </p:cNvPicPr>
          <p:nvPr/>
        </p:nvPicPr>
        <p:blipFill>
          <a:blip r:embed="rId4"/>
          <a:srcRect/>
          <a:stretch/>
        </p:blipFill>
        <p:spPr>
          <a:xfrm>
            <a:off x="878002" y="1820827"/>
            <a:ext cx="7839737" cy="4409852"/>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9053704" y="1354075"/>
            <a:ext cx="2818720" cy="335476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Simplify known workflows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Select users who will be team owners vs team members to comply with access and role limitations, pick documents in your service or on SharePoint to add to the mix. Add a welcome message.</a:t>
            </a:r>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7558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a:extLst>
              <a:ext uri="{FF2B5EF4-FFF2-40B4-BE49-F238E27FC236}">
                <a16:creationId xmlns:a16="http://schemas.microsoft.com/office/drawing/2014/main" id="{359D8176-77EF-471B-A47A-29713096A118}"/>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6" y="1355280"/>
            <a:ext cx="6853715" cy="3855215"/>
          </a:xfrm>
          <a:prstGeom prst="rect">
            <a:avLst/>
          </a:prstGeom>
        </p:spPr>
      </p:pic>
      <p:sp>
        <p:nvSpPr>
          <p:cNvPr id="13" name="Rectangle 12">
            <a:extLst>
              <a:ext uri="{FF2B5EF4-FFF2-40B4-BE49-F238E27FC236}">
                <a16:creationId xmlns:a16="http://schemas.microsoft.com/office/drawing/2014/main" id="{332152C5-30CC-443C-B94B-1DC8A0BED676}"/>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93A6FF1C-ED7B-4F0A-888B-B0A076830F7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6" name="Rectangle 15">
            <a:extLst>
              <a:ext uri="{FF2B5EF4-FFF2-40B4-BE49-F238E27FC236}">
                <a16:creationId xmlns:a16="http://schemas.microsoft.com/office/drawing/2014/main" id="{25836F93-D5F0-48AC-808D-D8F4CF30A932}"/>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Microsoft Teams window with welcome message from notification Bot in Conversations">
            <a:extLst>
              <a:ext uri="{FF2B5EF4-FFF2-40B4-BE49-F238E27FC236}">
                <a16:creationId xmlns:a16="http://schemas.microsoft.com/office/drawing/2014/main" id="{612898D8-C6CE-4F5D-85ED-1A31ADE5B6C6}"/>
              </a:ext>
            </a:extLst>
          </p:cNvPr>
          <p:cNvPicPr>
            <a:picLocks noChangeAspect="1"/>
          </p:cNvPicPr>
          <p:nvPr/>
        </p:nvPicPr>
        <p:blipFill>
          <a:blip r:embed="rId5"/>
          <a:srcRect/>
          <a:stretch/>
        </p:blipFill>
        <p:spPr>
          <a:xfrm>
            <a:off x="1163037" y="2287586"/>
            <a:ext cx="6858000" cy="3857625"/>
          </a:xfrm>
          <a:prstGeom prst="rect">
            <a:avLst/>
          </a:prstGeom>
        </p:spPr>
      </p:pic>
      <p:pic>
        <p:nvPicPr>
          <p:cNvPr id="26" name="Picture 25" descr="Mobile phone showing welcome message from bot notification in Microsoft Teams conversations">
            <a:extLst>
              <a:ext uri="{FF2B5EF4-FFF2-40B4-BE49-F238E27FC236}">
                <a16:creationId xmlns:a16="http://schemas.microsoft.com/office/drawing/2014/main" id="{566A9473-62AC-4A07-AA0A-B6D3D4EC0532}"/>
              </a:ext>
            </a:extLst>
          </p:cNvPr>
          <p:cNvPicPr>
            <a:picLocks noChangeAspect="1"/>
          </p:cNvPicPr>
          <p:nvPr/>
        </p:nvPicPr>
        <p:blipFill>
          <a:blip r:embed="rId6"/>
          <a:stretch>
            <a:fillRect/>
          </a:stretch>
        </p:blipFill>
        <p:spPr>
          <a:xfrm>
            <a:off x="7030404" y="3486779"/>
            <a:ext cx="1408176" cy="2902939"/>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8787890" y="1354075"/>
            <a:ext cx="2818720" cy="4801314"/>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Simplify known workflows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Select users who will be team owners vs team members to comply with access and role limitations, pick documents in your service or on SharePoint to add to the mix. Add a welcome message.</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Bot notification</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In the new team we start the project knowing what we are doing and where everything is.</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6673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Your “task” hub</a:t>
            </a:r>
          </a:p>
        </p:txBody>
      </p:sp>
      <p:pic>
        <p:nvPicPr>
          <p:cNvPr id="8" name="Picture 7" descr="Microsoft Teams window showing various task lists.">
            <a:extLst>
              <a:ext uri="{FF2B5EF4-FFF2-40B4-BE49-F238E27FC236}">
                <a16:creationId xmlns:a16="http://schemas.microsoft.com/office/drawing/2014/main" id="{DC0692D5-8BE2-4809-A4DE-EBBDE5BFB2AD}"/>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68517" y="1354074"/>
            <a:ext cx="8234766" cy="4632056"/>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138764" y="1354074"/>
            <a:ext cx="2818720" cy="1092607"/>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0511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Your “task” hub</a:t>
            </a:r>
          </a:p>
        </p:txBody>
      </p:sp>
      <p:pic>
        <p:nvPicPr>
          <p:cNvPr id="8" name="Picture 7">
            <a:extLst>
              <a:ext uri="{FF2B5EF4-FFF2-40B4-BE49-F238E27FC236}">
                <a16:creationId xmlns:a16="http://schemas.microsoft.com/office/drawing/2014/main" id="{DC0692D5-8BE2-4809-A4DE-EBBDE5BFB2A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4"/>
            <a:ext cx="6858000" cy="385762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6" y="1354075"/>
            <a:ext cx="7676225"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icrosoft Teams window showing tasks listed in various stages of progress.">
            <a:extLst>
              <a:ext uri="{FF2B5EF4-FFF2-40B4-BE49-F238E27FC236}">
                <a16:creationId xmlns:a16="http://schemas.microsoft.com/office/drawing/2014/main" id="{612210FF-5B31-4083-9432-ABA8EB32F763}"/>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4"/>
            <a:ext cx="2818720" cy="2308324"/>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The Marketing channel is in another team</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But Daniella has things she needs to do here too.</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7498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Your “task” hub</a:t>
            </a:r>
          </a:p>
        </p:txBody>
      </p:sp>
      <p:pic>
        <p:nvPicPr>
          <p:cNvPr id="8" name="Picture 7">
            <a:extLst>
              <a:ext uri="{FF2B5EF4-FFF2-40B4-BE49-F238E27FC236}">
                <a16:creationId xmlns:a16="http://schemas.microsoft.com/office/drawing/2014/main" id="{DC0692D5-8BE2-4809-A4DE-EBBDE5BFB2A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4"/>
            <a:ext cx="6858000" cy="385762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612210FF-5B31-4083-9432-ABA8EB32F763}"/>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Microsoft Teams window with task lists">
            <a:extLst>
              <a:ext uri="{FF2B5EF4-FFF2-40B4-BE49-F238E27FC236}">
                <a16:creationId xmlns:a16="http://schemas.microsoft.com/office/drawing/2014/main" id="{606A8A01-0EEA-4C0C-8E02-2ABBF74389EE}"/>
              </a:ext>
            </a:extLst>
          </p:cNvPr>
          <p:cNvPicPr>
            <a:picLocks noChangeAspect="1"/>
          </p:cNvPicPr>
          <p:nvPr/>
        </p:nvPicPr>
        <p:blipFill>
          <a:blip r:embed="rId5"/>
          <a:srcRect/>
          <a:stretch/>
        </p:blipFill>
        <p:spPr>
          <a:xfrm>
            <a:off x="1165563" y="2287584"/>
            <a:ext cx="6858000" cy="3857625"/>
          </a:xfrm>
          <a:prstGeom prst="rect">
            <a:avLst/>
          </a:prstGeom>
        </p:spPr>
      </p:pic>
      <p:pic>
        <p:nvPicPr>
          <p:cNvPr id="13" name="Picture 12" descr="Mobile phone showing Tasks in progress in Microsoft Teams app">
            <a:extLst>
              <a:ext uri="{FF2B5EF4-FFF2-40B4-BE49-F238E27FC236}">
                <a16:creationId xmlns:a16="http://schemas.microsoft.com/office/drawing/2014/main" id="{5EAC5368-CFB2-4B58-9CD9-5D893CF02780}"/>
              </a:ext>
            </a:extLst>
          </p:cNvPr>
          <p:cNvPicPr>
            <a:picLocks noChangeAspect="1"/>
          </p:cNvPicPr>
          <p:nvPr/>
        </p:nvPicPr>
        <p:blipFill>
          <a:blip r:embed="rId6"/>
          <a:srcRect/>
          <a:stretch/>
        </p:blipFill>
        <p:spPr>
          <a:xfrm>
            <a:off x="7030404" y="3491633"/>
            <a:ext cx="1408176" cy="2902939"/>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4601260"/>
          </a:xfrm>
          <a:prstGeom prst="rect">
            <a:avLst/>
          </a:prstGeom>
          <a:noFill/>
        </p:spPr>
        <p:txBody>
          <a:bodyPr wrap="square" rtlCol="0">
            <a:spAutoFit/>
          </a:bodyPr>
          <a:lstStyle/>
          <a:p>
            <a:r>
              <a:rPr lang="en-US" sz="1600" b="1" dirty="0">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dirty="0">
              <a:solidFill>
                <a:srgbClr val="6262A9"/>
              </a:solidFill>
              <a:latin typeface="Segoe UI Semibold" panose="020B0502040204020203" pitchFamily="34" charset="0"/>
              <a:cs typeface="Segoe UI Semibold" panose="020B0502040204020203" pitchFamily="34" charset="0"/>
            </a:endParaRPr>
          </a:p>
          <a:p>
            <a:r>
              <a:rPr lang="en-US" sz="1400" dirty="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a:p>
            <a:endParaRPr lang="en-US" sz="1400" dirty="0">
              <a:solidFill>
                <a:schemeClr val="bg2">
                  <a:lumMod val="25000"/>
                </a:schemeClr>
              </a:solidFill>
              <a:latin typeface="Segoe UI" panose="020B0502040204020203" pitchFamily="34" charset="0"/>
              <a:cs typeface="Segoe UI" panose="020B0502040204020203" pitchFamily="34" charset="0"/>
            </a:endParaRPr>
          </a:p>
          <a:p>
            <a:r>
              <a:rPr lang="en-US" sz="1600" b="1" dirty="0">
                <a:solidFill>
                  <a:srgbClr val="4B53BC"/>
                </a:solidFill>
                <a:latin typeface="Segoe UI Semibold" panose="020B0502040204020203" pitchFamily="34" charset="0"/>
                <a:cs typeface="Segoe UI Semibold" panose="020B0502040204020203" pitchFamily="34" charset="0"/>
              </a:rPr>
              <a:t>The Marketing channel is in another team</a:t>
            </a:r>
          </a:p>
          <a:p>
            <a:endParaRPr lang="en-US" sz="500" b="1" dirty="0">
              <a:solidFill>
                <a:srgbClr val="6262A9"/>
              </a:solidFill>
              <a:latin typeface="Segoe UI Semibold" panose="020B0502040204020203" pitchFamily="34" charset="0"/>
              <a:cs typeface="Segoe UI Semibold" panose="020B0502040204020203" pitchFamily="34" charset="0"/>
            </a:endParaRPr>
          </a:p>
          <a:p>
            <a:r>
              <a:rPr lang="en-US" sz="1400" dirty="0">
                <a:solidFill>
                  <a:schemeClr val="bg2">
                    <a:lumMod val="25000"/>
                  </a:schemeClr>
                </a:solidFill>
                <a:latin typeface="Segoe UI" panose="020B0502040204020203" pitchFamily="34" charset="0"/>
                <a:cs typeface="Segoe UI" panose="020B0502040204020203" pitchFamily="34" charset="0"/>
              </a:rPr>
              <a:t>But Daniella has things she needs to do here too.</a:t>
            </a:r>
          </a:p>
          <a:p>
            <a:endParaRPr lang="en-US" sz="1400" dirty="0">
              <a:solidFill>
                <a:schemeClr val="bg2">
                  <a:lumMod val="25000"/>
                </a:schemeClr>
              </a:solidFill>
              <a:latin typeface="Segoe UI" panose="020B0502040204020203" pitchFamily="34" charset="0"/>
              <a:cs typeface="Segoe UI" panose="020B0502040204020203" pitchFamily="34" charset="0"/>
            </a:endParaRPr>
          </a:p>
          <a:p>
            <a:r>
              <a:rPr lang="en-US" sz="1600" b="1" dirty="0">
                <a:solidFill>
                  <a:srgbClr val="4B53BC"/>
                </a:solidFill>
                <a:latin typeface="Segoe UI Semibold" panose="020B0502040204020203" pitchFamily="34" charset="0"/>
                <a:cs typeface="Segoe UI Semibold" panose="020B0502040204020203" pitchFamily="34" charset="0"/>
              </a:rPr>
              <a:t>Personal apps can create a unified view</a:t>
            </a:r>
          </a:p>
          <a:p>
            <a:endParaRPr lang="en-US" sz="500" b="1" dirty="0">
              <a:solidFill>
                <a:srgbClr val="6262A9"/>
              </a:solidFill>
              <a:latin typeface="Segoe UI Semibold" panose="020B0502040204020203" pitchFamily="34" charset="0"/>
              <a:cs typeface="Segoe UI Semibold" panose="020B0502040204020203" pitchFamily="34" charset="0"/>
            </a:endParaRPr>
          </a:p>
          <a:p>
            <a:r>
              <a:rPr lang="en-US" sz="1400" dirty="0">
                <a:solidFill>
                  <a:schemeClr val="bg2">
                    <a:lumMod val="25000"/>
                  </a:schemeClr>
                </a:solidFill>
                <a:latin typeface="Segoe UI" panose="020B0502040204020203" pitchFamily="34" charset="0"/>
                <a:cs typeface="Segoe UI" panose="020B0502040204020203" pitchFamily="34" charset="0"/>
              </a:rPr>
              <a:t>Daniella will likely start her day here, and it’s a great place to see all the work she has to do in one place… with handy links to take her to the channels where she needs to collaborate</a:t>
            </a:r>
          </a:p>
          <a:p>
            <a:endParaRPr lang="en-US" sz="1400" dirty="0">
              <a:solidFill>
                <a:schemeClr val="bg2">
                  <a:lumMod val="25000"/>
                </a:schemeClr>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5871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3088640" cy="584775"/>
          </a:xfrm>
          <a:prstGeom prst="rect">
            <a:avLst/>
          </a:prstGeom>
          <a:noFill/>
        </p:spPr>
        <p:txBody>
          <a:bodyPr wrap="square" rtlCol="0">
            <a:spAutoFit/>
          </a:bodyPr>
          <a:lstStyle/>
          <a:p>
            <a:pPr lvl="0" algn="ctr"/>
            <a:r>
              <a:rPr lang="en-GB" sz="3200" b="1" dirty="0">
                <a:solidFill>
                  <a:srgbClr val="4C5A67"/>
                </a:solidFill>
              </a:rPr>
              <a:t>Meeting Apps</a:t>
            </a:r>
            <a:endParaRPr lang="en-US" sz="2000" b="1" dirty="0">
              <a:solidFill>
                <a:srgbClr val="4C5A67"/>
              </a:solidFill>
            </a:endParaRPr>
          </a:p>
        </p:txBody>
      </p:sp>
      <p:pic>
        <p:nvPicPr>
          <p:cNvPr id="15" name="Picture 14" descr="Graphical user interface, application&#10;&#10;Description automatically generated">
            <a:extLst>
              <a:ext uri="{FF2B5EF4-FFF2-40B4-BE49-F238E27FC236}">
                <a16:creationId xmlns:a16="http://schemas.microsoft.com/office/drawing/2014/main" id="{7BB0331C-EC2F-FD15-0404-A43B340E2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488" y="-29747"/>
            <a:ext cx="5829600" cy="3289469"/>
          </a:xfrm>
          <a:prstGeom prst="rect">
            <a:avLst/>
          </a:prstGeom>
        </p:spPr>
      </p:pic>
      <p:pic>
        <p:nvPicPr>
          <p:cNvPr id="21" name="Picture 20" descr="Graphical user interface, website&#10;&#10;Description automatically generated">
            <a:extLst>
              <a:ext uri="{FF2B5EF4-FFF2-40B4-BE49-F238E27FC236}">
                <a16:creationId xmlns:a16="http://schemas.microsoft.com/office/drawing/2014/main" id="{A027613D-26FC-2E20-97B4-25AD5AD06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4039" y="777791"/>
            <a:ext cx="6594746" cy="3459912"/>
          </a:xfrm>
          <a:prstGeom prst="rect">
            <a:avLst/>
          </a:prstGeom>
        </p:spPr>
      </p:pic>
      <p:pic>
        <p:nvPicPr>
          <p:cNvPr id="17" name="Picture 16" descr="A screenshot of a computer&#10;&#10;Description automatically generated with low confidence">
            <a:extLst>
              <a:ext uri="{FF2B5EF4-FFF2-40B4-BE49-F238E27FC236}">
                <a16:creationId xmlns:a16="http://schemas.microsoft.com/office/drawing/2014/main" id="{E15ED844-B4A3-A639-805A-94670850C8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2757" y="2813295"/>
            <a:ext cx="6412088" cy="3606800"/>
          </a:xfrm>
          <a:prstGeom prst="rect">
            <a:avLst/>
          </a:prstGeom>
        </p:spPr>
      </p:pic>
      <p:pic>
        <p:nvPicPr>
          <p:cNvPr id="19" name="Picture 18" descr="A screenshot of a computer&#10;&#10;Description automatically generated with low confidence">
            <a:extLst>
              <a:ext uri="{FF2B5EF4-FFF2-40B4-BE49-F238E27FC236}">
                <a16:creationId xmlns:a16="http://schemas.microsoft.com/office/drawing/2014/main" id="{9F6BB543-4806-100D-4EB3-C4C749D1EC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5767" y="4410268"/>
            <a:ext cx="5619417" cy="2447732"/>
          </a:xfrm>
          <a:prstGeom prst="rect">
            <a:avLst/>
          </a:prstGeom>
        </p:spPr>
      </p:pic>
    </p:spTree>
    <p:extLst>
      <p:ext uri="{BB962C8B-B14F-4D97-AF65-F5344CB8AC3E}">
        <p14:creationId xmlns:p14="http://schemas.microsoft.com/office/powerpoint/2010/main" val="21918192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C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Meeting Apps extensibility</a:t>
            </a:r>
          </a:p>
        </p:txBody>
      </p:sp>
      <p:pic>
        <p:nvPicPr>
          <p:cNvPr id="5" name="Picture 4" descr="Diagram&#10;&#10;Description automatically generated">
            <a:extLst>
              <a:ext uri="{FF2B5EF4-FFF2-40B4-BE49-F238E27FC236}">
                <a16:creationId xmlns:a16="http://schemas.microsoft.com/office/drawing/2014/main" id="{99F57032-F1DD-F1D8-6857-EE955B043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270846"/>
            <a:ext cx="7188199" cy="4312918"/>
          </a:xfrm>
          <a:prstGeom prst="rect">
            <a:avLst/>
          </a:prstGeom>
        </p:spPr>
      </p:pic>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6204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7895B5-6A6C-4D65-B135-8E94E7EA6558}"/>
              </a:ext>
            </a:extLst>
          </p:cNvPr>
          <p:cNvSpPr>
            <a:spLocks noGrp="1"/>
          </p:cNvSpPr>
          <p:nvPr>
            <p:ph type="title"/>
          </p:nvPr>
        </p:nvSpPr>
        <p:spPr>
          <a:xfrm>
            <a:off x="586740" y="186144"/>
            <a:ext cx="11018520" cy="553998"/>
          </a:xfrm>
        </p:spPr>
        <p:txBody>
          <a:bodyPr>
            <a:noAutofit/>
          </a:bodyPr>
          <a:lstStyle/>
          <a:p>
            <a:pPr algn="ctr"/>
            <a:r>
              <a:rPr lang="en-US" sz="3600" b="1" dirty="0">
                <a:latin typeface="+mn-lt"/>
              </a:rPr>
              <a:t>Evolve how your people work, with the tools they need</a:t>
            </a:r>
          </a:p>
        </p:txBody>
      </p:sp>
      <p:sp>
        <p:nvSpPr>
          <p:cNvPr id="11" name="Rectangle 10">
            <a:extLst>
              <a:ext uri="{FF2B5EF4-FFF2-40B4-BE49-F238E27FC236}">
                <a16:creationId xmlns:a16="http://schemas.microsoft.com/office/drawing/2014/main" id="{BEED63A5-B092-4CEF-AA6B-44496657313C}"/>
              </a:ext>
            </a:extLst>
          </p:cNvPr>
          <p:cNvSpPr/>
          <p:nvPr/>
        </p:nvSpPr>
        <p:spPr bwMode="auto">
          <a:xfrm>
            <a:off x="1117600" y="2298062"/>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Organization-based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76" name="Rectangle 75">
            <a:extLst>
              <a:ext uri="{FF2B5EF4-FFF2-40B4-BE49-F238E27FC236}">
                <a16:creationId xmlns:a16="http://schemas.microsoft.com/office/drawing/2014/main" id="{CDCD93E7-9A16-466A-8457-D3D062A4F620}"/>
              </a:ext>
            </a:extLst>
          </p:cNvPr>
          <p:cNvSpPr/>
          <p:nvPr/>
        </p:nvSpPr>
        <p:spPr bwMode="auto">
          <a:xfrm>
            <a:off x="1117600" y="3565409"/>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Partner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77" name="Rectangle 76">
            <a:extLst>
              <a:ext uri="{FF2B5EF4-FFF2-40B4-BE49-F238E27FC236}">
                <a16:creationId xmlns:a16="http://schemas.microsoft.com/office/drawing/2014/main" id="{6F3485A6-9636-4331-90A0-D97A6AD641F1}"/>
              </a:ext>
            </a:extLst>
          </p:cNvPr>
          <p:cNvSpPr/>
          <p:nvPr/>
        </p:nvSpPr>
        <p:spPr bwMode="auto">
          <a:xfrm>
            <a:off x="1117600" y="4832757"/>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Office 365</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pic>
        <p:nvPicPr>
          <p:cNvPr id="112" name="Picture 111">
            <a:extLst>
              <a:ext uri="{FF2B5EF4-FFF2-40B4-BE49-F238E27FC236}">
                <a16:creationId xmlns:a16="http://schemas.microsoft.com/office/drawing/2014/main" id="{19902076-94E5-4D53-B114-78E61944AAA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l="-15853" t="-15853" r="-15853" b="-15853"/>
          <a:stretch/>
        </p:blipFill>
        <p:spPr>
          <a:xfrm>
            <a:off x="6382920" y="5041785"/>
            <a:ext cx="768986" cy="768986"/>
          </a:xfrm>
          <a:prstGeom prst="rect">
            <a:avLst/>
          </a:prstGeom>
        </p:spPr>
      </p:pic>
      <p:pic>
        <p:nvPicPr>
          <p:cNvPr id="113" name="Picture 112">
            <a:extLst>
              <a:ext uri="{FF2B5EF4-FFF2-40B4-BE49-F238E27FC236}">
                <a16:creationId xmlns:a16="http://schemas.microsoft.com/office/drawing/2014/main" id="{DBF99297-AB24-45D3-8073-83E33F417FC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l="-21427" t="-21426" r="-21427" b="-21426"/>
          <a:stretch/>
        </p:blipFill>
        <p:spPr>
          <a:xfrm>
            <a:off x="7244352" y="5041785"/>
            <a:ext cx="762298" cy="768986"/>
          </a:xfrm>
          <a:prstGeom prst="rect">
            <a:avLst/>
          </a:prstGeom>
        </p:spPr>
      </p:pic>
      <p:pic>
        <p:nvPicPr>
          <p:cNvPr id="114" name="Picture 113">
            <a:extLst>
              <a:ext uri="{FF2B5EF4-FFF2-40B4-BE49-F238E27FC236}">
                <a16:creationId xmlns:a16="http://schemas.microsoft.com/office/drawing/2014/main" id="{6CEE8083-C3A5-48E4-97AA-C0D122DFA83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a:ext>
            </a:extLst>
          </a:blip>
          <a:srcRect l="-57101" t="-57101" r="-57101" b="-57101"/>
          <a:stretch/>
        </p:blipFill>
        <p:spPr>
          <a:xfrm>
            <a:off x="8099096" y="5041785"/>
            <a:ext cx="768986" cy="768986"/>
          </a:xfrm>
          <a:prstGeom prst="rect">
            <a:avLst/>
          </a:prstGeom>
        </p:spPr>
      </p:pic>
      <p:pic>
        <p:nvPicPr>
          <p:cNvPr id="115" name="Picture 114">
            <a:extLst>
              <a:ext uri="{FF2B5EF4-FFF2-40B4-BE49-F238E27FC236}">
                <a16:creationId xmlns:a16="http://schemas.microsoft.com/office/drawing/2014/main" id="{652A24B5-BC75-43A0-B570-FB1C53565821}"/>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a:ext>
            </a:extLst>
          </a:blip>
          <a:srcRect l="-56501" t="-56501" r="-56501" b="-56501"/>
          <a:stretch/>
        </p:blipFill>
        <p:spPr>
          <a:xfrm>
            <a:off x="9821960" y="5041785"/>
            <a:ext cx="768986" cy="768986"/>
          </a:xfrm>
          <a:prstGeom prst="rect">
            <a:avLst/>
          </a:prstGeom>
        </p:spPr>
      </p:pic>
      <p:pic>
        <p:nvPicPr>
          <p:cNvPr id="40" name="Picture 39" descr="A close up of a sign&#10;&#10;Description automatically generated">
            <a:extLst>
              <a:ext uri="{FF2B5EF4-FFF2-40B4-BE49-F238E27FC236}">
                <a16:creationId xmlns:a16="http://schemas.microsoft.com/office/drawing/2014/main" id="{64AAFC8C-57D5-4EDF-8C91-E5AE2380A7A5}"/>
              </a:ext>
            </a:extLst>
          </p:cNvPr>
          <p:cNvPicPr>
            <a:picLocks noChangeAspect="1"/>
          </p:cNvPicPr>
          <p:nvPr/>
        </p:nvPicPr>
        <p:blipFill>
          <a:blip r:embed="rId7"/>
          <a:stretch>
            <a:fillRect/>
          </a:stretch>
        </p:blipFill>
        <p:spPr>
          <a:xfrm>
            <a:off x="3798624" y="5041785"/>
            <a:ext cx="768986" cy="768986"/>
          </a:xfrm>
          <a:prstGeom prst="rect">
            <a:avLst/>
          </a:prstGeom>
        </p:spPr>
      </p:pic>
      <p:pic>
        <p:nvPicPr>
          <p:cNvPr id="46" name="Picture 45" descr="A close up of a screen&#10;&#10;Description automatically generated">
            <a:extLst>
              <a:ext uri="{FF2B5EF4-FFF2-40B4-BE49-F238E27FC236}">
                <a16:creationId xmlns:a16="http://schemas.microsoft.com/office/drawing/2014/main" id="{842516DB-8D7F-4B8F-80CA-4835BECFA74F}"/>
              </a:ext>
            </a:extLst>
          </p:cNvPr>
          <p:cNvPicPr>
            <a:picLocks noChangeAspect="1"/>
          </p:cNvPicPr>
          <p:nvPr/>
        </p:nvPicPr>
        <p:blipFill>
          <a:blip r:embed="rId8"/>
          <a:stretch>
            <a:fillRect/>
          </a:stretch>
        </p:blipFill>
        <p:spPr>
          <a:xfrm>
            <a:off x="5521488" y="5041785"/>
            <a:ext cx="768986" cy="768986"/>
          </a:xfrm>
          <a:prstGeom prst="rect">
            <a:avLst/>
          </a:prstGeom>
        </p:spPr>
      </p:pic>
      <p:pic>
        <p:nvPicPr>
          <p:cNvPr id="50" name="Picture 49">
            <a:extLst>
              <a:ext uri="{FF2B5EF4-FFF2-40B4-BE49-F238E27FC236}">
                <a16:creationId xmlns:a16="http://schemas.microsoft.com/office/drawing/2014/main" id="{0D32FB6C-AA9F-47DF-A259-E42F647B3AF4}"/>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4660056" y="5041785"/>
            <a:ext cx="768986" cy="768986"/>
          </a:xfrm>
          <a:prstGeom prst="rect">
            <a:avLst/>
          </a:prstGeom>
        </p:spPr>
      </p:pic>
      <p:pic>
        <p:nvPicPr>
          <p:cNvPr id="117" name="Picture 116" descr="A close up of a sign&#10;&#10;Description automatically generated">
            <a:extLst>
              <a:ext uri="{FF2B5EF4-FFF2-40B4-BE49-F238E27FC236}">
                <a16:creationId xmlns:a16="http://schemas.microsoft.com/office/drawing/2014/main" id="{C00D3A08-AA24-49AD-9233-BA4DAA2274B4}"/>
              </a:ext>
            </a:extLst>
          </p:cNvPr>
          <p:cNvPicPr>
            <a:picLocks noChangeAspect="1"/>
          </p:cNvPicPr>
          <p:nvPr/>
        </p:nvPicPr>
        <p:blipFill>
          <a:blip r:embed="rId10"/>
          <a:stretch>
            <a:fillRect/>
          </a:stretch>
        </p:blipFill>
        <p:spPr>
          <a:xfrm>
            <a:off x="8960528" y="5041785"/>
            <a:ext cx="768986" cy="768986"/>
          </a:xfrm>
          <a:prstGeom prst="rect">
            <a:avLst/>
          </a:prstGeom>
        </p:spPr>
      </p:pic>
      <p:pic>
        <p:nvPicPr>
          <p:cNvPr id="119" name="Picture 118">
            <a:extLst>
              <a:ext uri="{FF2B5EF4-FFF2-40B4-BE49-F238E27FC236}">
                <a16:creationId xmlns:a16="http://schemas.microsoft.com/office/drawing/2014/main" id="{4E887AE7-4F05-4B88-944F-5046F81D3AF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0683389" y="5041785"/>
            <a:ext cx="768986" cy="768986"/>
          </a:xfrm>
          <a:prstGeom prst="rect">
            <a:avLst/>
          </a:prstGeom>
        </p:spPr>
      </p:pic>
      <p:pic>
        <p:nvPicPr>
          <p:cNvPr id="121" name="Picture 120" descr="A close up of a sign&#10;&#10;Description automatically generated">
            <a:extLst>
              <a:ext uri="{FF2B5EF4-FFF2-40B4-BE49-F238E27FC236}">
                <a16:creationId xmlns:a16="http://schemas.microsoft.com/office/drawing/2014/main" id="{2418142A-B098-4C44-AC8D-FD83A5A5D48D}"/>
              </a:ext>
            </a:extLst>
          </p:cNvPr>
          <p:cNvPicPr>
            <a:picLocks noChangeAspect="1"/>
          </p:cNvPicPr>
          <p:nvPr/>
        </p:nvPicPr>
        <p:blipFill>
          <a:blip r:embed="rId12"/>
          <a:stretch>
            <a:fillRect/>
          </a:stretch>
        </p:blipFill>
        <p:spPr>
          <a:xfrm>
            <a:off x="2937192" y="5041785"/>
            <a:ext cx="768986" cy="768986"/>
          </a:xfrm>
          <a:prstGeom prst="rect">
            <a:avLst/>
          </a:prstGeom>
        </p:spPr>
      </p:pic>
      <p:pic>
        <p:nvPicPr>
          <p:cNvPr id="125" name="Picture 58">
            <a:extLst>
              <a:ext uri="{FF2B5EF4-FFF2-40B4-BE49-F238E27FC236}">
                <a16:creationId xmlns:a16="http://schemas.microsoft.com/office/drawing/2014/main" id="{84D019BC-26C2-45FC-A637-59EF0954C7B6}"/>
              </a:ext>
              <a:ext uri="{C183D7F6-B498-43B3-948B-1728B52AA6E4}">
                <adec:decorative xmlns:adec="http://schemas.microsoft.com/office/drawing/2017/decorative" val="1"/>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7717007" y="4057677"/>
            <a:ext cx="541252" cy="202506"/>
          </a:xfrm>
          <a:prstGeom prst="rect">
            <a:avLst/>
          </a:prstGeom>
          <a:noFill/>
        </p:spPr>
      </p:pic>
      <p:pic>
        <p:nvPicPr>
          <p:cNvPr id="126" name="Picture 57">
            <a:extLst>
              <a:ext uri="{FF2B5EF4-FFF2-40B4-BE49-F238E27FC236}">
                <a16:creationId xmlns:a16="http://schemas.microsoft.com/office/drawing/2014/main" id="{88FEF584-E490-40CF-B790-3D075FA90B58}"/>
              </a:ext>
              <a:ext uri="{C183D7F6-B498-43B3-948B-1728B52AA6E4}">
                <adec:decorative xmlns:adec="http://schemas.microsoft.com/office/drawing/2017/decorative" val="1"/>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5741017" y="4041393"/>
            <a:ext cx="574290" cy="235074"/>
          </a:xfrm>
          <a:prstGeom prst="rect">
            <a:avLst/>
          </a:prstGeom>
          <a:noFill/>
        </p:spPr>
      </p:pic>
      <p:pic>
        <p:nvPicPr>
          <p:cNvPr id="127" name="Picture 62">
            <a:extLst>
              <a:ext uri="{FF2B5EF4-FFF2-40B4-BE49-F238E27FC236}">
                <a16:creationId xmlns:a16="http://schemas.microsoft.com/office/drawing/2014/main" id="{3ADB3263-5B63-45F9-AC0E-EF871D194198}"/>
              </a:ext>
              <a:ext uri="{C183D7F6-B498-43B3-948B-1728B52AA6E4}">
                <adec:decorative xmlns:adec="http://schemas.microsoft.com/office/drawing/2017/decorative" val="1"/>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127763" y="4010654"/>
            <a:ext cx="771394" cy="296552"/>
          </a:xfrm>
          <a:prstGeom prst="rect">
            <a:avLst/>
          </a:prstGeom>
        </p:spPr>
      </p:pic>
      <p:pic>
        <p:nvPicPr>
          <p:cNvPr id="128" name="Picture 64">
            <a:extLst>
              <a:ext uri="{FF2B5EF4-FFF2-40B4-BE49-F238E27FC236}">
                <a16:creationId xmlns:a16="http://schemas.microsoft.com/office/drawing/2014/main" id="{BCF4A809-2B03-4847-9DB0-91110340BA1A}"/>
              </a:ext>
              <a:ext uri="{C183D7F6-B498-43B3-948B-1728B52AA6E4}">
                <adec:decorative xmlns:adec="http://schemas.microsoft.com/office/drawing/2017/decorative" val="1"/>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424206" y="4071405"/>
            <a:ext cx="791762" cy="175049"/>
          </a:xfrm>
          <a:prstGeom prst="rect">
            <a:avLst/>
          </a:prstGeom>
        </p:spPr>
      </p:pic>
      <p:pic>
        <p:nvPicPr>
          <p:cNvPr id="129" name="Picture 128">
            <a:extLst>
              <a:ext uri="{FF2B5EF4-FFF2-40B4-BE49-F238E27FC236}">
                <a16:creationId xmlns:a16="http://schemas.microsoft.com/office/drawing/2014/main" id="{AFC1CE25-3756-4A0E-976B-EF050B2978C9}"/>
              </a:ext>
              <a:ext uri="{C183D7F6-B498-43B3-948B-1728B52AA6E4}">
                <adec:decorative xmlns:adec="http://schemas.microsoft.com/office/drawing/2017/decorative" val="1"/>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6840356" y="3916860"/>
            <a:ext cx="351602" cy="484140"/>
          </a:xfrm>
          <a:prstGeom prst="rect">
            <a:avLst/>
          </a:prstGeom>
        </p:spPr>
      </p:pic>
      <p:pic>
        <p:nvPicPr>
          <p:cNvPr id="130" name="Picture 6" descr="A close up of a sign&#10;&#10;Description automatically generated">
            <a:extLst>
              <a:ext uri="{FF2B5EF4-FFF2-40B4-BE49-F238E27FC236}">
                <a16:creationId xmlns:a16="http://schemas.microsoft.com/office/drawing/2014/main" id="{B9056491-901E-483D-9472-8D55C7780D19}"/>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tretch>
            <a:fillRect/>
          </a:stretch>
        </p:blipFill>
        <p:spPr bwMode="auto">
          <a:xfrm>
            <a:off x="10195365" y="4089776"/>
            <a:ext cx="1095736" cy="13830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Image result for jira core logo">
            <a:extLst>
              <a:ext uri="{FF2B5EF4-FFF2-40B4-BE49-F238E27FC236}">
                <a16:creationId xmlns:a16="http://schemas.microsoft.com/office/drawing/2014/main" id="{329593F5-9E7C-453B-914E-05A9ED5BB8E6}"/>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8783308" y="4084735"/>
            <a:ext cx="887006" cy="14839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50">
            <a:extLst>
              <a:ext uri="{FF2B5EF4-FFF2-40B4-BE49-F238E27FC236}">
                <a16:creationId xmlns:a16="http://schemas.microsoft.com/office/drawing/2014/main" id="{0BB45EB7-9A47-4D5C-B1E2-13006B430E2A}"/>
              </a:ext>
              <a:ext uri="{C183D7F6-B498-43B3-948B-1728B52AA6E4}">
                <adec:decorative xmlns:adec="http://schemas.microsoft.com/office/drawing/2017/decorative" val="1"/>
              </a:ext>
            </a:extLst>
          </p:cNvPr>
          <p:cNvGrpSpPr/>
          <p:nvPr/>
        </p:nvGrpSpPr>
        <p:grpSpPr>
          <a:xfrm>
            <a:off x="3639608" y="2749952"/>
            <a:ext cx="1626290" cy="283262"/>
            <a:chOff x="3324118" y="2999190"/>
            <a:chExt cx="1626290" cy="283262"/>
          </a:xfrm>
        </p:grpSpPr>
        <p:sp>
          <p:nvSpPr>
            <p:cNvPr id="136" name="TextBox 135">
              <a:extLst>
                <a:ext uri="{FF2B5EF4-FFF2-40B4-BE49-F238E27FC236}">
                  <a16:creationId xmlns:a16="http://schemas.microsoft.com/office/drawing/2014/main" id="{A9C1D39E-D9E3-40A9-93C4-96FD3C32BA19}"/>
                </a:ext>
              </a:extLst>
            </p:cNvPr>
            <p:cNvSpPr txBox="1"/>
            <p:nvPr/>
          </p:nvSpPr>
          <p:spPr>
            <a:xfrm>
              <a:off x="3642806" y="3048488"/>
              <a:ext cx="1307602"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Departmental tools</a:t>
              </a:r>
            </a:p>
          </p:txBody>
        </p:sp>
        <p:sp>
          <p:nvSpPr>
            <p:cNvPr id="137" name="Telemarketer_E7B9" title="Icon of a person wearing a headset">
              <a:extLst>
                <a:ext uri="{FF2B5EF4-FFF2-40B4-BE49-F238E27FC236}">
                  <a16:creationId xmlns:a16="http://schemas.microsoft.com/office/drawing/2014/main" id="{0D078937-44A9-4476-B265-C5813B07D29B}"/>
                </a:ext>
              </a:extLst>
            </p:cNvPr>
            <p:cNvSpPr>
              <a:spLocks noChangeAspect="1" noEditPoints="1"/>
            </p:cNvSpPr>
            <p:nvPr/>
          </p:nvSpPr>
          <p:spPr bwMode="auto">
            <a:xfrm>
              <a:off x="3324118" y="2999190"/>
              <a:ext cx="237510" cy="28326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150" name="Group 149">
            <a:extLst>
              <a:ext uri="{FF2B5EF4-FFF2-40B4-BE49-F238E27FC236}">
                <a16:creationId xmlns:a16="http://schemas.microsoft.com/office/drawing/2014/main" id="{5C9FAD9A-5B86-4FC0-82FF-D5290214072F}"/>
              </a:ext>
              <a:ext uri="{C183D7F6-B498-43B3-948B-1728B52AA6E4}">
                <adec:decorative xmlns:adec="http://schemas.microsoft.com/office/drawing/2017/decorative" val="1"/>
              </a:ext>
            </a:extLst>
          </p:cNvPr>
          <p:cNvGrpSpPr/>
          <p:nvPr/>
        </p:nvGrpSpPr>
        <p:grpSpPr>
          <a:xfrm>
            <a:off x="5589718" y="2779834"/>
            <a:ext cx="1754951" cy="223498"/>
            <a:chOff x="5339474" y="3029072"/>
            <a:chExt cx="1754951" cy="223498"/>
          </a:xfrm>
        </p:grpSpPr>
        <p:sp>
          <p:nvSpPr>
            <p:cNvPr id="139" name="TextBox 138">
              <a:extLst>
                <a:ext uri="{FF2B5EF4-FFF2-40B4-BE49-F238E27FC236}">
                  <a16:creationId xmlns:a16="http://schemas.microsoft.com/office/drawing/2014/main" id="{C73CEFB0-5904-4B1D-9330-DF9D7035C208}"/>
                </a:ext>
              </a:extLst>
            </p:cNvPr>
            <p:cNvSpPr txBox="1"/>
            <p:nvPr/>
          </p:nvSpPr>
          <p:spPr>
            <a:xfrm>
              <a:off x="5751172" y="3048488"/>
              <a:ext cx="1343253"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Employee resources</a:t>
              </a:r>
            </a:p>
          </p:txBody>
        </p:sp>
        <p:sp>
          <p:nvSpPr>
            <p:cNvPr id="140" name="ContactCard_EEBD" title="Icon of a contact card">
              <a:extLst>
                <a:ext uri="{FF2B5EF4-FFF2-40B4-BE49-F238E27FC236}">
                  <a16:creationId xmlns:a16="http://schemas.microsoft.com/office/drawing/2014/main" id="{90D62F66-2D24-4272-B064-0A803068820E}"/>
                </a:ext>
              </a:extLst>
            </p:cNvPr>
            <p:cNvSpPr>
              <a:spLocks noChangeAspect="1" noEditPoints="1"/>
            </p:cNvSpPr>
            <p:nvPr/>
          </p:nvSpPr>
          <p:spPr bwMode="auto">
            <a:xfrm>
              <a:off x="5339474" y="3029072"/>
              <a:ext cx="304572" cy="223498"/>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149" name="Group 148">
            <a:extLst>
              <a:ext uri="{FF2B5EF4-FFF2-40B4-BE49-F238E27FC236}">
                <a16:creationId xmlns:a16="http://schemas.microsoft.com/office/drawing/2014/main" id="{2AD5D2AD-3A98-4E70-902B-A55659730F7E}"/>
              </a:ext>
              <a:ext uri="{C183D7F6-B498-43B3-948B-1728B52AA6E4}">
                <adec:decorative xmlns:adec="http://schemas.microsoft.com/office/drawing/2017/decorative" val="1"/>
              </a:ext>
            </a:extLst>
          </p:cNvPr>
          <p:cNvGrpSpPr/>
          <p:nvPr/>
        </p:nvGrpSpPr>
        <p:grpSpPr>
          <a:xfrm>
            <a:off x="7668489" y="2758689"/>
            <a:ext cx="1367882" cy="265788"/>
            <a:chOff x="7504442" y="3007927"/>
            <a:chExt cx="1367882" cy="265788"/>
          </a:xfrm>
        </p:grpSpPr>
        <p:sp>
          <p:nvSpPr>
            <p:cNvPr id="142" name="TextBox 141">
              <a:extLst>
                <a:ext uri="{FF2B5EF4-FFF2-40B4-BE49-F238E27FC236}">
                  <a16:creationId xmlns:a16="http://schemas.microsoft.com/office/drawing/2014/main" id="{7592373B-2F2E-46C7-B5B9-4EFC286C14AC}"/>
                </a:ext>
              </a:extLst>
            </p:cNvPr>
            <p:cNvSpPr txBox="1"/>
            <p:nvPr/>
          </p:nvSpPr>
          <p:spPr>
            <a:xfrm>
              <a:off x="7856405" y="3048488"/>
              <a:ext cx="1015919"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Support &amp; info</a:t>
              </a:r>
            </a:p>
          </p:txBody>
        </p:sp>
        <p:grpSp>
          <p:nvGrpSpPr>
            <p:cNvPr id="143" name="Group 142">
              <a:extLst>
                <a:ext uri="{FF2B5EF4-FFF2-40B4-BE49-F238E27FC236}">
                  <a16:creationId xmlns:a16="http://schemas.microsoft.com/office/drawing/2014/main" id="{0E7BD405-3941-468E-B796-7BB9FDF551AA}"/>
                </a:ext>
              </a:extLst>
            </p:cNvPr>
            <p:cNvGrpSpPr/>
            <p:nvPr/>
          </p:nvGrpSpPr>
          <p:grpSpPr>
            <a:xfrm>
              <a:off x="7504442" y="3007927"/>
              <a:ext cx="265788" cy="265788"/>
              <a:chOff x="6978016" y="2844733"/>
              <a:chExt cx="343198" cy="343198"/>
            </a:xfrm>
          </p:grpSpPr>
          <p:sp>
            <p:nvSpPr>
              <p:cNvPr id="144" name="question" title="Icon of a question mark">
                <a:extLst>
                  <a:ext uri="{FF2B5EF4-FFF2-40B4-BE49-F238E27FC236}">
                    <a16:creationId xmlns:a16="http://schemas.microsoft.com/office/drawing/2014/main" id="{D132C828-2811-4D93-B99F-E8D73D948C65}"/>
                  </a:ext>
                </a:extLst>
              </p:cNvPr>
              <p:cNvSpPr>
                <a:spLocks noChangeAspect="1" noEditPoints="1"/>
              </p:cNvSpPr>
              <p:nvPr/>
            </p:nvSpPr>
            <p:spPr bwMode="auto">
              <a:xfrm>
                <a:off x="7088781" y="2917331"/>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5" name="Oval 144">
                <a:extLst>
                  <a:ext uri="{FF2B5EF4-FFF2-40B4-BE49-F238E27FC236}">
                    <a16:creationId xmlns:a16="http://schemas.microsoft.com/office/drawing/2014/main" id="{80294136-9C21-444B-A18D-9CE2415928B5}"/>
                  </a:ext>
                </a:extLst>
              </p:cNvPr>
              <p:cNvSpPr/>
              <p:nvPr/>
            </p:nvSpPr>
            <p:spPr bwMode="auto">
              <a:xfrm>
                <a:off x="6978016" y="2844733"/>
                <a:ext cx="343198" cy="343198"/>
              </a:xfrm>
              <a:prstGeom prst="ellipse">
                <a:avLst/>
              </a:prstGeom>
              <a:noFill/>
              <a:ln w="9525">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48" name="Group 147">
            <a:extLst>
              <a:ext uri="{FF2B5EF4-FFF2-40B4-BE49-F238E27FC236}">
                <a16:creationId xmlns:a16="http://schemas.microsoft.com/office/drawing/2014/main" id="{3C783841-AC25-42E5-A2DF-25EBD1B53C46}"/>
              </a:ext>
              <a:ext uri="{C183D7F6-B498-43B3-948B-1728B52AA6E4}">
                <adec:decorative xmlns:adec="http://schemas.microsoft.com/office/drawing/2017/decorative" val="1"/>
              </a:ext>
            </a:extLst>
          </p:cNvPr>
          <p:cNvGrpSpPr/>
          <p:nvPr/>
        </p:nvGrpSpPr>
        <p:grpSpPr>
          <a:xfrm>
            <a:off x="9360190" y="2680627"/>
            <a:ext cx="1947168" cy="421912"/>
            <a:chOff x="9360190" y="2929865"/>
            <a:chExt cx="1947168" cy="421912"/>
          </a:xfrm>
        </p:grpSpPr>
        <p:pic>
          <p:nvPicPr>
            <p:cNvPr id="146" name="Graphic 30" descr="Gears">
              <a:extLst>
                <a:ext uri="{FF2B5EF4-FFF2-40B4-BE49-F238E27FC236}">
                  <a16:creationId xmlns:a16="http://schemas.microsoft.com/office/drawing/2014/main" id="{CE52887A-6E6C-4F9D-8B93-8B2E0901EC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60190" y="2929865"/>
              <a:ext cx="461770" cy="421912"/>
            </a:xfrm>
            <a:prstGeom prst="rect">
              <a:avLst/>
            </a:prstGeom>
          </p:spPr>
        </p:pic>
        <p:sp>
          <p:nvSpPr>
            <p:cNvPr id="147" name="TextBox 146">
              <a:extLst>
                <a:ext uri="{FF2B5EF4-FFF2-40B4-BE49-F238E27FC236}">
                  <a16:creationId xmlns:a16="http://schemas.microsoft.com/office/drawing/2014/main" id="{377C308D-05EC-41AB-8F3B-B20FDFA7AE74}"/>
                </a:ext>
              </a:extLst>
            </p:cNvPr>
            <p:cNvSpPr txBox="1"/>
            <p:nvPr/>
          </p:nvSpPr>
          <p:spPr>
            <a:xfrm>
              <a:off x="9830287" y="3048488"/>
              <a:ext cx="1477071"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Processes &amp; workflow</a:t>
              </a:r>
            </a:p>
          </p:txBody>
        </p:sp>
      </p:grpSp>
      <p:grpSp>
        <p:nvGrpSpPr>
          <p:cNvPr id="2" name="Group 1">
            <a:extLst>
              <a:ext uri="{FF2B5EF4-FFF2-40B4-BE49-F238E27FC236}">
                <a16:creationId xmlns:a16="http://schemas.microsoft.com/office/drawing/2014/main" id="{92E2FD90-E41F-4AF0-97B6-0E41B3635F05}"/>
              </a:ext>
              <a:ext uri="{C183D7F6-B498-43B3-948B-1728B52AA6E4}">
                <adec:decorative xmlns:adec="http://schemas.microsoft.com/office/drawing/2017/decorative" val="1"/>
              </a:ext>
            </a:extLst>
          </p:cNvPr>
          <p:cNvGrpSpPr/>
          <p:nvPr/>
        </p:nvGrpSpPr>
        <p:grpSpPr>
          <a:xfrm>
            <a:off x="306310" y="3565408"/>
            <a:ext cx="773211" cy="2454391"/>
            <a:chOff x="306310" y="3565408"/>
            <a:chExt cx="773211" cy="2454391"/>
          </a:xfrm>
        </p:grpSpPr>
        <p:grpSp>
          <p:nvGrpSpPr>
            <p:cNvPr id="53" name="Group 52">
              <a:extLst>
                <a:ext uri="{FF2B5EF4-FFF2-40B4-BE49-F238E27FC236}">
                  <a16:creationId xmlns:a16="http://schemas.microsoft.com/office/drawing/2014/main" id="{B0610FE0-8D12-40F7-BE71-F1B8788CAA5C}"/>
                </a:ext>
              </a:extLst>
            </p:cNvPr>
            <p:cNvGrpSpPr/>
            <p:nvPr/>
          </p:nvGrpSpPr>
          <p:grpSpPr>
            <a:xfrm>
              <a:off x="692916" y="3565408"/>
              <a:ext cx="272423" cy="2454391"/>
              <a:chOff x="5500914" y="3821112"/>
              <a:chExt cx="493486" cy="1840550"/>
            </a:xfrm>
          </p:grpSpPr>
          <p:cxnSp>
            <p:nvCxnSpPr>
              <p:cNvPr id="55" name="Straight Connector 54">
                <a:extLst>
                  <a:ext uri="{FF2B5EF4-FFF2-40B4-BE49-F238E27FC236}">
                    <a16:creationId xmlns:a16="http://schemas.microsoft.com/office/drawing/2014/main" id="{B92FAB6D-C9CD-42E3-A61A-B70584986831}"/>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A497D3-16CB-4E48-880B-3DC75E10488A}"/>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B6A9F6-F519-4EC6-AB24-F8923800914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92D40506-765A-4F77-951F-0B70269A17F0}"/>
                </a:ext>
              </a:extLst>
            </p:cNvPr>
            <p:cNvSpPr txBox="1"/>
            <p:nvPr/>
          </p:nvSpPr>
          <p:spPr>
            <a:xfrm>
              <a:off x="306310" y="4620248"/>
              <a:ext cx="773211" cy="344710"/>
            </a:xfrm>
            <a:prstGeom prst="rect">
              <a:avLst/>
            </a:prstGeom>
            <a:solidFill>
              <a:schemeClr val="bg1"/>
            </a:solidFill>
          </p:spPr>
          <p:txBody>
            <a:bodyPr wrap="square" lIns="0" tIns="0" rIns="0" bIns="0" rtlCol="0">
              <a:spAutoFit/>
            </a:bodyPr>
            <a:lstStyle/>
            <a:p>
              <a:pPr marL="0" marR="0" lvl="0" indent="0" algn="ctr" defTabSz="932205" rtl="0" eaLnBrk="1" fontAlgn="auto" latinLnBrk="0" hangingPunct="1">
                <a:lnSpc>
                  <a:spcPct val="80000"/>
                </a:lnSpc>
                <a:spcBef>
                  <a:spcPts val="40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Ready</a:t>
              </a:r>
              <a:b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to use</a:t>
              </a:r>
            </a:p>
          </p:txBody>
        </p:sp>
      </p:grpSp>
      <p:grpSp>
        <p:nvGrpSpPr>
          <p:cNvPr id="58" name="Group 57">
            <a:extLst>
              <a:ext uri="{FF2B5EF4-FFF2-40B4-BE49-F238E27FC236}">
                <a16:creationId xmlns:a16="http://schemas.microsoft.com/office/drawing/2014/main" id="{2D037D15-C41C-470E-9124-777296BD62E4}"/>
              </a:ext>
              <a:ext uri="{C183D7F6-B498-43B3-948B-1728B52AA6E4}">
                <adec:decorative xmlns:adec="http://schemas.microsoft.com/office/drawing/2017/decorative" val="1"/>
              </a:ext>
            </a:extLst>
          </p:cNvPr>
          <p:cNvGrpSpPr/>
          <p:nvPr/>
        </p:nvGrpSpPr>
        <p:grpSpPr>
          <a:xfrm>
            <a:off x="306310" y="1030714"/>
            <a:ext cx="773211" cy="2454391"/>
            <a:chOff x="306310" y="3565408"/>
            <a:chExt cx="773211" cy="2454391"/>
          </a:xfrm>
        </p:grpSpPr>
        <p:grpSp>
          <p:nvGrpSpPr>
            <p:cNvPr id="59" name="Group 58">
              <a:extLst>
                <a:ext uri="{FF2B5EF4-FFF2-40B4-BE49-F238E27FC236}">
                  <a16:creationId xmlns:a16="http://schemas.microsoft.com/office/drawing/2014/main" id="{1DF90E79-9CA8-4AF5-97D7-64C6ACA1949C}"/>
                </a:ext>
              </a:extLst>
            </p:cNvPr>
            <p:cNvGrpSpPr/>
            <p:nvPr/>
          </p:nvGrpSpPr>
          <p:grpSpPr>
            <a:xfrm>
              <a:off x="692916" y="3565408"/>
              <a:ext cx="272423" cy="2454391"/>
              <a:chOff x="5500914" y="3821112"/>
              <a:chExt cx="493486" cy="1840550"/>
            </a:xfrm>
          </p:grpSpPr>
          <p:cxnSp>
            <p:nvCxnSpPr>
              <p:cNvPr id="61" name="Straight Connector 60">
                <a:extLst>
                  <a:ext uri="{FF2B5EF4-FFF2-40B4-BE49-F238E27FC236}">
                    <a16:creationId xmlns:a16="http://schemas.microsoft.com/office/drawing/2014/main" id="{5DC08477-1CF9-4FA4-9B1B-D5C2A96DC5A6}"/>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5AF81D1-04DB-471B-9876-D169BC8F00C4}"/>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2865C7-270B-4322-964F-C33F13F560E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9F51D420-03B9-42C6-BDFE-03ABC8A936A8}"/>
                </a:ext>
              </a:extLst>
            </p:cNvPr>
            <p:cNvSpPr txBox="1"/>
            <p:nvPr/>
          </p:nvSpPr>
          <p:spPr>
            <a:xfrm>
              <a:off x="306310" y="4620248"/>
              <a:ext cx="773211" cy="344710"/>
            </a:xfrm>
            <a:prstGeom prst="rect">
              <a:avLst/>
            </a:prstGeom>
            <a:solidFill>
              <a:schemeClr val="bg1"/>
            </a:solidFill>
          </p:spPr>
          <p:txBody>
            <a:bodyPr wrap="square" lIns="0" tIns="0" rIns="0" bIns="0" rtlCol="0" anchor="ctr">
              <a:spAutoFit/>
            </a:bodyPr>
            <a:lstStyle/>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Custom</a:t>
              </a:r>
            </a:p>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Apps</a:t>
              </a:r>
            </a:p>
          </p:txBody>
        </p:sp>
      </p:grpSp>
      <p:sp>
        <p:nvSpPr>
          <p:cNvPr id="49" name="Rectangle 48">
            <a:extLst>
              <a:ext uri="{FF2B5EF4-FFF2-40B4-BE49-F238E27FC236}">
                <a16:creationId xmlns:a16="http://schemas.microsoft.com/office/drawing/2014/main" id="{49775B84-7DDF-4475-86CE-0896166BAB3B}"/>
              </a:ext>
            </a:extLst>
          </p:cNvPr>
          <p:cNvSpPr/>
          <p:nvPr/>
        </p:nvSpPr>
        <p:spPr bwMode="auto">
          <a:xfrm>
            <a:off x="1117600" y="1030714"/>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Vertical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solutions</a:t>
            </a:r>
          </a:p>
        </p:txBody>
      </p:sp>
      <p:sp>
        <p:nvSpPr>
          <p:cNvPr id="51" name="TextBox 50">
            <a:extLst>
              <a:ext uri="{FF2B5EF4-FFF2-40B4-BE49-F238E27FC236}">
                <a16:creationId xmlns:a16="http://schemas.microsoft.com/office/drawing/2014/main" id="{5D923FF7-CEFE-4DC2-9F8E-22FAF6F96484}"/>
              </a:ext>
            </a:extLst>
          </p:cNvPr>
          <p:cNvSpPr txBox="1"/>
          <p:nvPr/>
        </p:nvSpPr>
        <p:spPr>
          <a:xfrm>
            <a:off x="8928132" y="1554494"/>
            <a:ext cx="44468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Retail</a:t>
            </a:r>
          </a:p>
        </p:txBody>
      </p:sp>
      <p:sp>
        <p:nvSpPr>
          <p:cNvPr id="52" name="shopping cart">
            <a:extLst>
              <a:ext uri="{FF2B5EF4-FFF2-40B4-BE49-F238E27FC236}">
                <a16:creationId xmlns:a16="http://schemas.microsoft.com/office/drawing/2014/main" id="{A37C0262-A724-42DF-81B9-835E06A1A3C7}"/>
              </a:ext>
              <a:ext uri="{C183D7F6-B498-43B3-948B-1728B52AA6E4}">
                <adec:decorative xmlns:adec="http://schemas.microsoft.com/office/drawing/2017/decorative" val="1"/>
              </a:ext>
            </a:extLst>
          </p:cNvPr>
          <p:cNvSpPr>
            <a:spLocks noChangeAspect="1" noEditPoints="1"/>
          </p:cNvSpPr>
          <p:nvPr/>
        </p:nvSpPr>
        <p:spPr bwMode="auto">
          <a:xfrm>
            <a:off x="8432255" y="1516495"/>
            <a:ext cx="314718" cy="257198"/>
          </a:xfrm>
          <a:custGeom>
            <a:avLst/>
            <a:gdLst>
              <a:gd name="T0" fmla="*/ 149 w 278"/>
              <a:gd name="T1" fmla="*/ 215 h 228"/>
              <a:gd name="T2" fmla="*/ 163 w 278"/>
              <a:gd name="T3" fmla="*/ 201 h 228"/>
              <a:gd name="T4" fmla="*/ 177 w 278"/>
              <a:gd name="T5" fmla="*/ 215 h 228"/>
              <a:gd name="T6" fmla="*/ 163 w 278"/>
              <a:gd name="T7" fmla="*/ 228 h 228"/>
              <a:gd name="T8" fmla="*/ 149 w 278"/>
              <a:gd name="T9" fmla="*/ 215 h 228"/>
              <a:gd name="T10" fmla="*/ 31 w 278"/>
              <a:gd name="T11" fmla="*/ 215 h 228"/>
              <a:gd name="T12" fmla="*/ 45 w 278"/>
              <a:gd name="T13" fmla="*/ 228 h 228"/>
              <a:gd name="T14" fmla="*/ 58 w 278"/>
              <a:gd name="T15" fmla="*/ 215 h 228"/>
              <a:gd name="T16" fmla="*/ 45 w 278"/>
              <a:gd name="T17" fmla="*/ 201 h 228"/>
              <a:gd name="T18" fmla="*/ 31 w 278"/>
              <a:gd name="T19" fmla="*/ 215 h 228"/>
              <a:gd name="T20" fmla="*/ 16 w 278"/>
              <a:gd name="T21" fmla="*/ 181 h 228"/>
              <a:gd name="T22" fmla="*/ 184 w 278"/>
              <a:gd name="T23" fmla="*/ 181 h 228"/>
              <a:gd name="T24" fmla="*/ 228 w 278"/>
              <a:gd name="T25" fmla="*/ 0 h 228"/>
              <a:gd name="T26" fmla="*/ 278 w 278"/>
              <a:gd name="T27" fmla="*/ 0 h 228"/>
              <a:gd name="T28" fmla="*/ 221 w 278"/>
              <a:gd name="T29" fmla="*/ 28 h 228"/>
              <a:gd name="T30" fmla="*/ 0 w 278"/>
              <a:gd name="T31" fmla="*/ 28 h 228"/>
              <a:gd name="T32" fmla="*/ 26 w 278"/>
              <a:gd name="T33" fmla="*/ 137 h 228"/>
              <a:gd name="T34" fmla="*/ 194 w 278"/>
              <a:gd name="T35"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228">
                <a:moveTo>
                  <a:pt x="149" y="215"/>
                </a:moveTo>
                <a:cubicBezTo>
                  <a:pt x="149" y="207"/>
                  <a:pt x="156" y="201"/>
                  <a:pt x="163" y="201"/>
                </a:cubicBezTo>
                <a:cubicBezTo>
                  <a:pt x="171" y="201"/>
                  <a:pt x="177" y="207"/>
                  <a:pt x="177" y="215"/>
                </a:cubicBezTo>
                <a:cubicBezTo>
                  <a:pt x="177" y="222"/>
                  <a:pt x="171" y="228"/>
                  <a:pt x="163" y="228"/>
                </a:cubicBezTo>
                <a:cubicBezTo>
                  <a:pt x="156" y="228"/>
                  <a:pt x="149" y="222"/>
                  <a:pt x="149" y="215"/>
                </a:cubicBezTo>
                <a:close/>
                <a:moveTo>
                  <a:pt x="31" y="215"/>
                </a:moveTo>
                <a:cubicBezTo>
                  <a:pt x="31" y="222"/>
                  <a:pt x="37" y="228"/>
                  <a:pt x="45" y="228"/>
                </a:cubicBezTo>
                <a:cubicBezTo>
                  <a:pt x="52" y="228"/>
                  <a:pt x="58" y="222"/>
                  <a:pt x="58" y="215"/>
                </a:cubicBezTo>
                <a:cubicBezTo>
                  <a:pt x="58" y="207"/>
                  <a:pt x="52" y="201"/>
                  <a:pt x="45" y="201"/>
                </a:cubicBezTo>
                <a:cubicBezTo>
                  <a:pt x="37" y="201"/>
                  <a:pt x="31" y="207"/>
                  <a:pt x="31" y="215"/>
                </a:cubicBezTo>
                <a:close/>
                <a:moveTo>
                  <a:pt x="16" y="181"/>
                </a:moveTo>
                <a:cubicBezTo>
                  <a:pt x="184" y="181"/>
                  <a:pt x="184" y="181"/>
                  <a:pt x="184" y="181"/>
                </a:cubicBezTo>
                <a:cubicBezTo>
                  <a:pt x="228" y="0"/>
                  <a:pt x="228" y="0"/>
                  <a:pt x="228" y="0"/>
                </a:cubicBezTo>
                <a:cubicBezTo>
                  <a:pt x="278" y="0"/>
                  <a:pt x="278" y="0"/>
                  <a:pt x="278" y="0"/>
                </a:cubicBezTo>
                <a:moveTo>
                  <a:pt x="221" y="28"/>
                </a:moveTo>
                <a:cubicBezTo>
                  <a:pt x="0" y="28"/>
                  <a:pt x="0" y="28"/>
                  <a:pt x="0" y="28"/>
                </a:cubicBezTo>
                <a:cubicBezTo>
                  <a:pt x="26" y="137"/>
                  <a:pt x="26" y="137"/>
                  <a:pt x="26" y="137"/>
                </a:cubicBezTo>
                <a:cubicBezTo>
                  <a:pt x="194" y="137"/>
                  <a:pt x="194" y="137"/>
                  <a:pt x="194" y="137"/>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4" name="TextBox 53">
            <a:extLst>
              <a:ext uri="{FF2B5EF4-FFF2-40B4-BE49-F238E27FC236}">
                <a16:creationId xmlns:a16="http://schemas.microsoft.com/office/drawing/2014/main" id="{1FB54159-801D-4788-9A86-EB49EA23DD46}"/>
              </a:ext>
            </a:extLst>
          </p:cNvPr>
          <p:cNvSpPr txBox="1"/>
          <p:nvPr/>
        </p:nvSpPr>
        <p:spPr>
          <a:xfrm>
            <a:off x="4079625" y="1554495"/>
            <a:ext cx="867462"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Healthcare</a:t>
            </a:r>
          </a:p>
        </p:txBody>
      </p:sp>
      <p:sp>
        <p:nvSpPr>
          <p:cNvPr id="64" name="heart">
            <a:extLst>
              <a:ext uri="{FF2B5EF4-FFF2-40B4-BE49-F238E27FC236}">
                <a16:creationId xmlns:a16="http://schemas.microsoft.com/office/drawing/2014/main" id="{87313BE3-C054-41F5-9792-72B34144592F}"/>
              </a:ext>
              <a:ext uri="{C183D7F6-B498-43B3-948B-1728B52AA6E4}">
                <adec:decorative xmlns:adec="http://schemas.microsoft.com/office/drawing/2017/decorative" val="1"/>
              </a:ext>
            </a:extLst>
          </p:cNvPr>
          <p:cNvSpPr>
            <a:spLocks noChangeAspect="1" noEditPoints="1"/>
          </p:cNvSpPr>
          <p:nvPr/>
        </p:nvSpPr>
        <p:spPr bwMode="auto">
          <a:xfrm>
            <a:off x="3582974" y="1519676"/>
            <a:ext cx="272100" cy="247052"/>
          </a:xfrm>
          <a:custGeom>
            <a:avLst/>
            <a:gdLst>
              <a:gd name="T0" fmla="*/ 306 w 329"/>
              <a:gd name="T1" fmla="*/ 154 h 299"/>
              <a:gd name="T2" fmla="*/ 306 w 329"/>
              <a:gd name="T3" fmla="*/ 154 h 299"/>
              <a:gd name="T4" fmla="*/ 298 w 329"/>
              <a:gd name="T5" fmla="*/ 162 h 299"/>
              <a:gd name="T6" fmla="*/ 164 w 329"/>
              <a:gd name="T7" fmla="*/ 299 h 299"/>
              <a:gd name="T8" fmla="*/ 30 w 329"/>
              <a:gd name="T9" fmla="*/ 162 h 299"/>
              <a:gd name="T10" fmla="*/ 23 w 329"/>
              <a:gd name="T11" fmla="*/ 154 h 299"/>
              <a:gd name="T12" fmla="*/ 23 w 329"/>
              <a:gd name="T13" fmla="*/ 154 h 299"/>
              <a:gd name="T14" fmla="*/ 23 w 329"/>
              <a:gd name="T15" fmla="*/ 154 h 299"/>
              <a:gd name="T16" fmla="*/ 0 w 329"/>
              <a:gd name="T17" fmla="*/ 93 h 299"/>
              <a:gd name="T18" fmla="*/ 93 w 329"/>
              <a:gd name="T19" fmla="*/ 0 h 299"/>
              <a:gd name="T20" fmla="*/ 164 w 329"/>
              <a:gd name="T21" fmla="*/ 34 h 299"/>
              <a:gd name="T22" fmla="*/ 236 w 329"/>
              <a:gd name="T23" fmla="*/ 0 h 299"/>
              <a:gd name="T24" fmla="*/ 329 w 329"/>
              <a:gd name="T25" fmla="*/ 93 h 299"/>
              <a:gd name="T26" fmla="*/ 306 w 329"/>
              <a:gd name="T27" fmla="*/ 153 h 299"/>
              <a:gd name="T28" fmla="*/ 306 w 329"/>
              <a:gd name="T29" fmla="*/ 154 h 299"/>
              <a:gd name="T30" fmla="*/ 306 w 329"/>
              <a:gd name="T31" fmla="*/ 154 h 299"/>
              <a:gd name="T32" fmla="*/ 251 w 329"/>
              <a:gd name="T33" fmla="*/ 154 h 299"/>
              <a:gd name="T34" fmla="*/ 211 w 329"/>
              <a:gd name="T35" fmla="*/ 76 h 299"/>
              <a:gd name="T36" fmla="*/ 156 w 329"/>
              <a:gd name="T37" fmla="*/ 204 h 299"/>
              <a:gd name="T38" fmla="*/ 101 w 329"/>
              <a:gd name="T39" fmla="*/ 104 h 299"/>
              <a:gd name="T40" fmla="*/ 65 w 329"/>
              <a:gd name="T41" fmla="*/ 162 h 299"/>
              <a:gd name="T42" fmla="*/ 30 w 329"/>
              <a:gd name="T43" fmla="*/ 16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9">
                <a:moveTo>
                  <a:pt x="306" y="154"/>
                </a:moveTo>
                <a:cubicBezTo>
                  <a:pt x="306" y="154"/>
                  <a:pt x="306" y="154"/>
                  <a:pt x="306" y="154"/>
                </a:cubicBezTo>
                <a:cubicBezTo>
                  <a:pt x="304" y="157"/>
                  <a:pt x="301" y="159"/>
                  <a:pt x="298" y="162"/>
                </a:cubicBezTo>
                <a:cubicBezTo>
                  <a:pt x="164" y="299"/>
                  <a:pt x="164" y="299"/>
                  <a:pt x="164" y="299"/>
                </a:cubicBezTo>
                <a:cubicBezTo>
                  <a:pt x="30" y="162"/>
                  <a:pt x="30" y="162"/>
                  <a:pt x="30" y="162"/>
                </a:cubicBezTo>
                <a:cubicBezTo>
                  <a:pt x="28" y="159"/>
                  <a:pt x="25" y="156"/>
                  <a:pt x="23" y="154"/>
                </a:cubicBezTo>
                <a:cubicBezTo>
                  <a:pt x="23" y="154"/>
                  <a:pt x="23" y="154"/>
                  <a:pt x="23" y="154"/>
                </a:cubicBezTo>
                <a:cubicBezTo>
                  <a:pt x="23" y="154"/>
                  <a:pt x="23" y="154"/>
                  <a:pt x="23" y="154"/>
                </a:cubicBezTo>
                <a:cubicBezTo>
                  <a:pt x="8" y="137"/>
                  <a:pt x="0" y="116"/>
                  <a:pt x="0" y="93"/>
                </a:cubicBezTo>
                <a:cubicBezTo>
                  <a:pt x="0" y="42"/>
                  <a:pt x="41" y="0"/>
                  <a:pt x="93" y="0"/>
                </a:cubicBezTo>
                <a:cubicBezTo>
                  <a:pt x="122" y="0"/>
                  <a:pt x="147" y="14"/>
                  <a:pt x="164" y="34"/>
                </a:cubicBezTo>
                <a:cubicBezTo>
                  <a:pt x="181" y="14"/>
                  <a:pt x="207" y="0"/>
                  <a:pt x="236" y="0"/>
                </a:cubicBezTo>
                <a:cubicBezTo>
                  <a:pt x="287" y="0"/>
                  <a:pt x="329" y="42"/>
                  <a:pt x="329" y="93"/>
                </a:cubicBezTo>
                <a:cubicBezTo>
                  <a:pt x="329" y="116"/>
                  <a:pt x="320" y="137"/>
                  <a:pt x="306" y="153"/>
                </a:cubicBezTo>
                <a:lnTo>
                  <a:pt x="306" y="154"/>
                </a:lnTo>
                <a:close/>
                <a:moveTo>
                  <a:pt x="306" y="154"/>
                </a:moveTo>
                <a:cubicBezTo>
                  <a:pt x="251" y="154"/>
                  <a:pt x="251" y="154"/>
                  <a:pt x="251" y="154"/>
                </a:cubicBezTo>
                <a:cubicBezTo>
                  <a:pt x="211" y="76"/>
                  <a:pt x="211" y="76"/>
                  <a:pt x="211" y="76"/>
                </a:cubicBezTo>
                <a:cubicBezTo>
                  <a:pt x="156" y="204"/>
                  <a:pt x="156" y="204"/>
                  <a:pt x="156" y="204"/>
                </a:cubicBezTo>
                <a:cubicBezTo>
                  <a:pt x="101" y="104"/>
                  <a:pt x="101" y="104"/>
                  <a:pt x="101" y="104"/>
                </a:cubicBezTo>
                <a:cubicBezTo>
                  <a:pt x="65" y="162"/>
                  <a:pt x="65" y="162"/>
                  <a:pt x="65" y="162"/>
                </a:cubicBezTo>
                <a:cubicBezTo>
                  <a:pt x="30" y="162"/>
                  <a:pt x="30" y="162"/>
                  <a:pt x="30" y="162"/>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5" name="TextBox 64">
            <a:extLst>
              <a:ext uri="{FF2B5EF4-FFF2-40B4-BE49-F238E27FC236}">
                <a16:creationId xmlns:a16="http://schemas.microsoft.com/office/drawing/2014/main" id="{A97CF81F-157B-436F-9A25-1C99A562E2B3}"/>
              </a:ext>
            </a:extLst>
          </p:cNvPr>
          <p:cNvSpPr txBox="1"/>
          <p:nvPr/>
        </p:nvSpPr>
        <p:spPr>
          <a:xfrm>
            <a:off x="10681498" y="1554494"/>
            <a:ext cx="63865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Banking</a:t>
            </a:r>
          </a:p>
        </p:txBody>
      </p:sp>
      <p:sp>
        <p:nvSpPr>
          <p:cNvPr id="66" name="building_5">
            <a:extLst>
              <a:ext uri="{FF2B5EF4-FFF2-40B4-BE49-F238E27FC236}">
                <a16:creationId xmlns:a16="http://schemas.microsoft.com/office/drawing/2014/main" id="{0A7B1B22-631C-4D1D-8EA6-05A9A7D445AA}"/>
              </a:ext>
              <a:ext uri="{C183D7F6-B498-43B3-948B-1728B52AA6E4}">
                <adec:decorative xmlns:adec="http://schemas.microsoft.com/office/drawing/2017/decorative" val="1"/>
              </a:ext>
            </a:extLst>
          </p:cNvPr>
          <p:cNvSpPr>
            <a:spLocks noChangeAspect="1" noEditPoints="1"/>
          </p:cNvSpPr>
          <p:nvPr/>
        </p:nvSpPr>
        <p:spPr bwMode="auto">
          <a:xfrm>
            <a:off x="10266343" y="1524230"/>
            <a:ext cx="277790" cy="23794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7" name="TextBox 66">
            <a:extLst>
              <a:ext uri="{FF2B5EF4-FFF2-40B4-BE49-F238E27FC236}">
                <a16:creationId xmlns:a16="http://schemas.microsoft.com/office/drawing/2014/main" id="{F85C9820-638D-48C2-B978-3D8337869E1D}"/>
              </a:ext>
            </a:extLst>
          </p:cNvPr>
          <p:cNvSpPr txBox="1"/>
          <p:nvPr/>
        </p:nvSpPr>
        <p:spPr>
          <a:xfrm>
            <a:off x="6382920" y="1554494"/>
            <a:ext cx="1155810"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Manufacturing</a:t>
            </a:r>
          </a:p>
        </p:txBody>
      </p:sp>
      <p:sp>
        <p:nvSpPr>
          <p:cNvPr id="68" name="factory_2">
            <a:extLst>
              <a:ext uri="{FF2B5EF4-FFF2-40B4-BE49-F238E27FC236}">
                <a16:creationId xmlns:a16="http://schemas.microsoft.com/office/drawing/2014/main" id="{5BDD047A-B763-474C-883D-FB2B11062950}"/>
              </a:ext>
              <a:ext uri="{C183D7F6-B498-43B3-948B-1728B52AA6E4}">
                <adec:decorative xmlns:adec="http://schemas.microsoft.com/office/drawing/2017/decorative" val="1"/>
              </a:ext>
            </a:extLst>
          </p:cNvPr>
          <p:cNvSpPr>
            <a:spLocks noChangeAspect="1"/>
          </p:cNvSpPr>
          <p:nvPr/>
        </p:nvSpPr>
        <p:spPr bwMode="auto">
          <a:xfrm>
            <a:off x="5840612" y="1513684"/>
            <a:ext cx="314718" cy="259037"/>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30822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decel="100000" fill="hold" nodeType="afterEffect">
                                  <p:stCondLst>
                                    <p:cond delay="0"/>
                                  </p:stCondLst>
                                  <p:childTnLst>
                                    <p:set>
                                      <p:cBhvr>
                                        <p:cTn id="13" dur="1" fill="hold">
                                          <p:stCondLst>
                                            <p:cond delay="0"/>
                                          </p:stCondLst>
                                        </p:cTn>
                                        <p:tgtEl>
                                          <p:spTgt spid="121"/>
                                        </p:tgtEl>
                                        <p:attrNameLst>
                                          <p:attrName>style.visibility</p:attrName>
                                        </p:attrNameLst>
                                      </p:cBhvr>
                                      <p:to>
                                        <p:strVal val="visible"/>
                                      </p:to>
                                    </p:set>
                                    <p:anim calcmode="lin" valueType="num">
                                      <p:cBhvr additive="base">
                                        <p:cTn id="14" dur="750" fill="hold"/>
                                        <p:tgtEl>
                                          <p:spTgt spid="121"/>
                                        </p:tgtEl>
                                        <p:attrNameLst>
                                          <p:attrName>ppt_x</p:attrName>
                                        </p:attrNameLst>
                                      </p:cBhvr>
                                      <p:tavLst>
                                        <p:tav tm="0">
                                          <p:val>
                                            <p:strVal val="1+#ppt_w/2"/>
                                          </p:val>
                                        </p:tav>
                                        <p:tav tm="100000">
                                          <p:val>
                                            <p:strVal val="#ppt_x"/>
                                          </p:val>
                                        </p:tav>
                                      </p:tavLst>
                                    </p:anim>
                                    <p:anim calcmode="lin" valueType="num">
                                      <p:cBhvr additive="base">
                                        <p:cTn id="15" dur="750" fill="hold"/>
                                        <p:tgtEl>
                                          <p:spTgt spid="121"/>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20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750" fill="hold"/>
                                        <p:tgtEl>
                                          <p:spTgt spid="40"/>
                                        </p:tgtEl>
                                        <p:attrNameLst>
                                          <p:attrName>ppt_x</p:attrName>
                                        </p:attrNameLst>
                                      </p:cBhvr>
                                      <p:tavLst>
                                        <p:tav tm="0">
                                          <p:val>
                                            <p:strVal val="1+#ppt_w/2"/>
                                          </p:val>
                                        </p:tav>
                                        <p:tav tm="100000">
                                          <p:val>
                                            <p:strVal val="#ppt_x"/>
                                          </p:val>
                                        </p:tav>
                                      </p:tavLst>
                                    </p:anim>
                                    <p:anim calcmode="lin" valueType="num">
                                      <p:cBhvr additive="base">
                                        <p:cTn id="19" dur="750" fill="hold"/>
                                        <p:tgtEl>
                                          <p:spTgt spid="4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750" fill="hold"/>
                                        <p:tgtEl>
                                          <p:spTgt spid="50"/>
                                        </p:tgtEl>
                                        <p:attrNameLst>
                                          <p:attrName>ppt_x</p:attrName>
                                        </p:attrNameLst>
                                      </p:cBhvr>
                                      <p:tavLst>
                                        <p:tav tm="0">
                                          <p:val>
                                            <p:strVal val="1+#ppt_w/2"/>
                                          </p:val>
                                        </p:tav>
                                        <p:tav tm="100000">
                                          <p:val>
                                            <p:strVal val="#ppt_x"/>
                                          </p:val>
                                        </p:tav>
                                      </p:tavLst>
                                    </p:anim>
                                    <p:anim calcmode="lin" valueType="num">
                                      <p:cBhvr additive="base">
                                        <p:cTn id="23" dur="750" fill="hold"/>
                                        <p:tgtEl>
                                          <p:spTgt spid="50"/>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6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750" fill="hold"/>
                                        <p:tgtEl>
                                          <p:spTgt spid="46"/>
                                        </p:tgtEl>
                                        <p:attrNameLst>
                                          <p:attrName>ppt_x</p:attrName>
                                        </p:attrNameLst>
                                      </p:cBhvr>
                                      <p:tavLst>
                                        <p:tav tm="0">
                                          <p:val>
                                            <p:strVal val="1+#ppt_w/2"/>
                                          </p:val>
                                        </p:tav>
                                        <p:tav tm="100000">
                                          <p:val>
                                            <p:strVal val="#ppt_x"/>
                                          </p:val>
                                        </p:tav>
                                      </p:tavLst>
                                    </p:anim>
                                    <p:anim calcmode="lin" valueType="num">
                                      <p:cBhvr additive="base">
                                        <p:cTn id="27" dur="75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800"/>
                                  </p:stCondLst>
                                  <p:childTnLst>
                                    <p:set>
                                      <p:cBhvr>
                                        <p:cTn id="29" dur="1" fill="hold">
                                          <p:stCondLst>
                                            <p:cond delay="0"/>
                                          </p:stCondLst>
                                        </p:cTn>
                                        <p:tgtEl>
                                          <p:spTgt spid="112"/>
                                        </p:tgtEl>
                                        <p:attrNameLst>
                                          <p:attrName>style.visibility</p:attrName>
                                        </p:attrNameLst>
                                      </p:cBhvr>
                                      <p:to>
                                        <p:strVal val="visible"/>
                                      </p:to>
                                    </p:set>
                                    <p:anim calcmode="lin" valueType="num">
                                      <p:cBhvr additive="base">
                                        <p:cTn id="30" dur="750" fill="hold"/>
                                        <p:tgtEl>
                                          <p:spTgt spid="112"/>
                                        </p:tgtEl>
                                        <p:attrNameLst>
                                          <p:attrName>ppt_x</p:attrName>
                                        </p:attrNameLst>
                                      </p:cBhvr>
                                      <p:tavLst>
                                        <p:tav tm="0">
                                          <p:val>
                                            <p:strVal val="1+#ppt_w/2"/>
                                          </p:val>
                                        </p:tav>
                                        <p:tav tm="100000">
                                          <p:val>
                                            <p:strVal val="#ppt_x"/>
                                          </p:val>
                                        </p:tav>
                                      </p:tavLst>
                                    </p:anim>
                                    <p:anim calcmode="lin" valueType="num">
                                      <p:cBhvr additive="base">
                                        <p:cTn id="31" dur="750" fill="hold"/>
                                        <p:tgtEl>
                                          <p:spTgt spid="112"/>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1000"/>
                                  </p:stCondLst>
                                  <p:childTnLst>
                                    <p:set>
                                      <p:cBhvr>
                                        <p:cTn id="33" dur="1" fill="hold">
                                          <p:stCondLst>
                                            <p:cond delay="0"/>
                                          </p:stCondLst>
                                        </p:cTn>
                                        <p:tgtEl>
                                          <p:spTgt spid="113"/>
                                        </p:tgtEl>
                                        <p:attrNameLst>
                                          <p:attrName>style.visibility</p:attrName>
                                        </p:attrNameLst>
                                      </p:cBhvr>
                                      <p:to>
                                        <p:strVal val="visible"/>
                                      </p:to>
                                    </p:set>
                                    <p:anim calcmode="lin" valueType="num">
                                      <p:cBhvr additive="base">
                                        <p:cTn id="34" dur="750" fill="hold"/>
                                        <p:tgtEl>
                                          <p:spTgt spid="113"/>
                                        </p:tgtEl>
                                        <p:attrNameLst>
                                          <p:attrName>ppt_x</p:attrName>
                                        </p:attrNameLst>
                                      </p:cBhvr>
                                      <p:tavLst>
                                        <p:tav tm="0">
                                          <p:val>
                                            <p:strVal val="1+#ppt_w/2"/>
                                          </p:val>
                                        </p:tav>
                                        <p:tav tm="100000">
                                          <p:val>
                                            <p:strVal val="#ppt_x"/>
                                          </p:val>
                                        </p:tav>
                                      </p:tavLst>
                                    </p:anim>
                                    <p:anim calcmode="lin" valueType="num">
                                      <p:cBhvr additive="base">
                                        <p:cTn id="35" dur="750" fill="hold"/>
                                        <p:tgtEl>
                                          <p:spTgt spid="113"/>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1200"/>
                                  </p:stCondLst>
                                  <p:childTnLst>
                                    <p:set>
                                      <p:cBhvr>
                                        <p:cTn id="37" dur="1" fill="hold">
                                          <p:stCondLst>
                                            <p:cond delay="0"/>
                                          </p:stCondLst>
                                        </p:cTn>
                                        <p:tgtEl>
                                          <p:spTgt spid="114"/>
                                        </p:tgtEl>
                                        <p:attrNameLst>
                                          <p:attrName>style.visibility</p:attrName>
                                        </p:attrNameLst>
                                      </p:cBhvr>
                                      <p:to>
                                        <p:strVal val="visible"/>
                                      </p:to>
                                    </p:set>
                                    <p:anim calcmode="lin" valueType="num">
                                      <p:cBhvr additive="base">
                                        <p:cTn id="38" dur="750" fill="hold"/>
                                        <p:tgtEl>
                                          <p:spTgt spid="114"/>
                                        </p:tgtEl>
                                        <p:attrNameLst>
                                          <p:attrName>ppt_x</p:attrName>
                                        </p:attrNameLst>
                                      </p:cBhvr>
                                      <p:tavLst>
                                        <p:tav tm="0">
                                          <p:val>
                                            <p:strVal val="1+#ppt_w/2"/>
                                          </p:val>
                                        </p:tav>
                                        <p:tav tm="100000">
                                          <p:val>
                                            <p:strVal val="#ppt_x"/>
                                          </p:val>
                                        </p:tav>
                                      </p:tavLst>
                                    </p:anim>
                                    <p:anim calcmode="lin" valueType="num">
                                      <p:cBhvr additive="base">
                                        <p:cTn id="39" dur="750" fill="hold"/>
                                        <p:tgtEl>
                                          <p:spTgt spid="114"/>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1400"/>
                                  </p:stCondLst>
                                  <p:childTnLst>
                                    <p:set>
                                      <p:cBhvr>
                                        <p:cTn id="41" dur="1" fill="hold">
                                          <p:stCondLst>
                                            <p:cond delay="0"/>
                                          </p:stCondLst>
                                        </p:cTn>
                                        <p:tgtEl>
                                          <p:spTgt spid="117"/>
                                        </p:tgtEl>
                                        <p:attrNameLst>
                                          <p:attrName>style.visibility</p:attrName>
                                        </p:attrNameLst>
                                      </p:cBhvr>
                                      <p:to>
                                        <p:strVal val="visible"/>
                                      </p:to>
                                    </p:set>
                                    <p:anim calcmode="lin" valueType="num">
                                      <p:cBhvr additive="base">
                                        <p:cTn id="42" dur="750" fill="hold"/>
                                        <p:tgtEl>
                                          <p:spTgt spid="117"/>
                                        </p:tgtEl>
                                        <p:attrNameLst>
                                          <p:attrName>ppt_x</p:attrName>
                                        </p:attrNameLst>
                                      </p:cBhvr>
                                      <p:tavLst>
                                        <p:tav tm="0">
                                          <p:val>
                                            <p:strVal val="1+#ppt_w/2"/>
                                          </p:val>
                                        </p:tav>
                                        <p:tav tm="100000">
                                          <p:val>
                                            <p:strVal val="#ppt_x"/>
                                          </p:val>
                                        </p:tav>
                                      </p:tavLst>
                                    </p:anim>
                                    <p:anim calcmode="lin" valueType="num">
                                      <p:cBhvr additive="base">
                                        <p:cTn id="43" dur="750" fill="hold"/>
                                        <p:tgtEl>
                                          <p:spTgt spid="117"/>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160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750" fill="hold"/>
                                        <p:tgtEl>
                                          <p:spTgt spid="115"/>
                                        </p:tgtEl>
                                        <p:attrNameLst>
                                          <p:attrName>ppt_x</p:attrName>
                                        </p:attrNameLst>
                                      </p:cBhvr>
                                      <p:tavLst>
                                        <p:tav tm="0">
                                          <p:val>
                                            <p:strVal val="1+#ppt_w/2"/>
                                          </p:val>
                                        </p:tav>
                                        <p:tav tm="100000">
                                          <p:val>
                                            <p:strVal val="#ppt_x"/>
                                          </p:val>
                                        </p:tav>
                                      </p:tavLst>
                                    </p:anim>
                                    <p:anim calcmode="lin" valueType="num">
                                      <p:cBhvr additive="base">
                                        <p:cTn id="47" dur="750" fill="hold"/>
                                        <p:tgtEl>
                                          <p:spTgt spid="115"/>
                                        </p:tgtEl>
                                        <p:attrNameLst>
                                          <p:attrName>ppt_y</p:attrName>
                                        </p:attrNameLst>
                                      </p:cBhvr>
                                      <p:tavLst>
                                        <p:tav tm="0">
                                          <p:val>
                                            <p:strVal val="#ppt_y"/>
                                          </p:val>
                                        </p:tav>
                                        <p:tav tm="100000">
                                          <p:val>
                                            <p:strVal val="#ppt_y"/>
                                          </p:val>
                                        </p:tav>
                                      </p:tavLst>
                                    </p:anim>
                                  </p:childTnLst>
                                </p:cTn>
                              </p:par>
                              <p:par>
                                <p:cTn id="48" presetID="2" presetClass="entr" presetSubtype="2" decel="100000" fill="hold" nodeType="withEffect">
                                  <p:stCondLst>
                                    <p:cond delay="1800"/>
                                  </p:stCondLst>
                                  <p:childTnLst>
                                    <p:set>
                                      <p:cBhvr>
                                        <p:cTn id="49" dur="1" fill="hold">
                                          <p:stCondLst>
                                            <p:cond delay="0"/>
                                          </p:stCondLst>
                                        </p:cTn>
                                        <p:tgtEl>
                                          <p:spTgt spid="119"/>
                                        </p:tgtEl>
                                        <p:attrNameLst>
                                          <p:attrName>style.visibility</p:attrName>
                                        </p:attrNameLst>
                                      </p:cBhvr>
                                      <p:to>
                                        <p:strVal val="visible"/>
                                      </p:to>
                                    </p:set>
                                    <p:anim calcmode="lin" valueType="num">
                                      <p:cBhvr additive="base">
                                        <p:cTn id="50" dur="750" fill="hold"/>
                                        <p:tgtEl>
                                          <p:spTgt spid="119"/>
                                        </p:tgtEl>
                                        <p:attrNameLst>
                                          <p:attrName>ppt_x</p:attrName>
                                        </p:attrNameLst>
                                      </p:cBhvr>
                                      <p:tavLst>
                                        <p:tav tm="0">
                                          <p:val>
                                            <p:strVal val="1+#ppt_w/2"/>
                                          </p:val>
                                        </p:tav>
                                        <p:tav tm="100000">
                                          <p:val>
                                            <p:strVal val="#ppt_x"/>
                                          </p:val>
                                        </p:tav>
                                      </p:tavLst>
                                    </p:anim>
                                    <p:anim calcmode="lin" valueType="num">
                                      <p:cBhvr additive="base">
                                        <p:cTn id="51" dur="750" fill="hold"/>
                                        <p:tgtEl>
                                          <p:spTgt spid="119"/>
                                        </p:tgtEl>
                                        <p:attrNameLst>
                                          <p:attrName>ppt_y</p:attrName>
                                        </p:attrNameLst>
                                      </p:cBhvr>
                                      <p:tavLst>
                                        <p:tav tm="0">
                                          <p:val>
                                            <p:strVal val="#ppt_y"/>
                                          </p:val>
                                        </p:tav>
                                        <p:tav tm="100000">
                                          <p:val>
                                            <p:strVal val="#ppt_y"/>
                                          </p:val>
                                        </p:tav>
                                      </p:tavLst>
                                    </p:anim>
                                  </p:childTnLst>
                                </p:cTn>
                              </p:par>
                              <p:par>
                                <p:cTn id="52" presetID="10" presetClass="entr" presetSubtype="0" fill="hold" grpId="0" nodeType="withEffect">
                                  <p:stCondLst>
                                    <p:cond delay="180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childTnLst>
                          </p:cTn>
                        </p:par>
                        <p:par>
                          <p:cTn id="55" fill="hold">
                            <p:stCondLst>
                              <p:cond delay="3050"/>
                            </p:stCondLst>
                            <p:childTnLst>
                              <p:par>
                                <p:cTn id="56" presetID="2" presetClass="entr" presetSubtype="2" decel="100000" fill="hold" nodeType="afterEffect">
                                  <p:stCondLst>
                                    <p:cond delay="0"/>
                                  </p:stCondLst>
                                  <p:childTnLst>
                                    <p:set>
                                      <p:cBhvr>
                                        <p:cTn id="57" dur="1" fill="hold">
                                          <p:stCondLst>
                                            <p:cond delay="0"/>
                                          </p:stCondLst>
                                        </p:cTn>
                                        <p:tgtEl>
                                          <p:spTgt spid="127"/>
                                        </p:tgtEl>
                                        <p:attrNameLst>
                                          <p:attrName>style.visibility</p:attrName>
                                        </p:attrNameLst>
                                      </p:cBhvr>
                                      <p:to>
                                        <p:strVal val="visible"/>
                                      </p:to>
                                    </p:set>
                                    <p:anim calcmode="lin" valueType="num">
                                      <p:cBhvr additive="base">
                                        <p:cTn id="58" dur="750" fill="hold"/>
                                        <p:tgtEl>
                                          <p:spTgt spid="127"/>
                                        </p:tgtEl>
                                        <p:attrNameLst>
                                          <p:attrName>ppt_x</p:attrName>
                                        </p:attrNameLst>
                                      </p:cBhvr>
                                      <p:tavLst>
                                        <p:tav tm="0">
                                          <p:val>
                                            <p:strVal val="1+#ppt_w/2"/>
                                          </p:val>
                                        </p:tav>
                                        <p:tav tm="100000">
                                          <p:val>
                                            <p:strVal val="#ppt_x"/>
                                          </p:val>
                                        </p:tav>
                                      </p:tavLst>
                                    </p:anim>
                                    <p:anim calcmode="lin" valueType="num">
                                      <p:cBhvr additive="base">
                                        <p:cTn id="59" dur="750" fill="hold"/>
                                        <p:tgtEl>
                                          <p:spTgt spid="127"/>
                                        </p:tgtEl>
                                        <p:attrNameLst>
                                          <p:attrName>ppt_y</p:attrName>
                                        </p:attrNameLst>
                                      </p:cBhvr>
                                      <p:tavLst>
                                        <p:tav tm="0">
                                          <p:val>
                                            <p:strVal val="#ppt_y"/>
                                          </p:val>
                                        </p:tav>
                                        <p:tav tm="100000">
                                          <p:val>
                                            <p:strVal val="#ppt_y"/>
                                          </p:val>
                                        </p:tav>
                                      </p:tavLst>
                                    </p:anim>
                                  </p:childTnLst>
                                </p:cTn>
                              </p:par>
                              <p:par>
                                <p:cTn id="60" presetID="2" presetClass="entr" presetSubtype="2" decel="100000" fill="hold" nodeType="withEffect">
                                  <p:stCondLst>
                                    <p:cond delay="200"/>
                                  </p:stCondLst>
                                  <p:childTnLst>
                                    <p:set>
                                      <p:cBhvr>
                                        <p:cTn id="61" dur="1" fill="hold">
                                          <p:stCondLst>
                                            <p:cond delay="0"/>
                                          </p:stCondLst>
                                        </p:cTn>
                                        <p:tgtEl>
                                          <p:spTgt spid="128"/>
                                        </p:tgtEl>
                                        <p:attrNameLst>
                                          <p:attrName>style.visibility</p:attrName>
                                        </p:attrNameLst>
                                      </p:cBhvr>
                                      <p:to>
                                        <p:strVal val="visible"/>
                                      </p:to>
                                    </p:set>
                                    <p:anim calcmode="lin" valueType="num">
                                      <p:cBhvr additive="base">
                                        <p:cTn id="62" dur="750" fill="hold"/>
                                        <p:tgtEl>
                                          <p:spTgt spid="128"/>
                                        </p:tgtEl>
                                        <p:attrNameLst>
                                          <p:attrName>ppt_x</p:attrName>
                                        </p:attrNameLst>
                                      </p:cBhvr>
                                      <p:tavLst>
                                        <p:tav tm="0">
                                          <p:val>
                                            <p:strVal val="1+#ppt_w/2"/>
                                          </p:val>
                                        </p:tav>
                                        <p:tav tm="100000">
                                          <p:val>
                                            <p:strVal val="#ppt_x"/>
                                          </p:val>
                                        </p:tav>
                                      </p:tavLst>
                                    </p:anim>
                                    <p:anim calcmode="lin" valueType="num">
                                      <p:cBhvr additive="base">
                                        <p:cTn id="63" dur="750" fill="hold"/>
                                        <p:tgtEl>
                                          <p:spTgt spid="128"/>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400"/>
                                  </p:stCondLst>
                                  <p:childTnLst>
                                    <p:set>
                                      <p:cBhvr>
                                        <p:cTn id="65" dur="1" fill="hold">
                                          <p:stCondLst>
                                            <p:cond delay="0"/>
                                          </p:stCondLst>
                                        </p:cTn>
                                        <p:tgtEl>
                                          <p:spTgt spid="126"/>
                                        </p:tgtEl>
                                        <p:attrNameLst>
                                          <p:attrName>style.visibility</p:attrName>
                                        </p:attrNameLst>
                                      </p:cBhvr>
                                      <p:to>
                                        <p:strVal val="visible"/>
                                      </p:to>
                                    </p:set>
                                    <p:anim calcmode="lin" valueType="num">
                                      <p:cBhvr additive="base">
                                        <p:cTn id="66" dur="750" fill="hold"/>
                                        <p:tgtEl>
                                          <p:spTgt spid="126"/>
                                        </p:tgtEl>
                                        <p:attrNameLst>
                                          <p:attrName>ppt_x</p:attrName>
                                        </p:attrNameLst>
                                      </p:cBhvr>
                                      <p:tavLst>
                                        <p:tav tm="0">
                                          <p:val>
                                            <p:strVal val="1+#ppt_w/2"/>
                                          </p:val>
                                        </p:tav>
                                        <p:tav tm="100000">
                                          <p:val>
                                            <p:strVal val="#ppt_x"/>
                                          </p:val>
                                        </p:tav>
                                      </p:tavLst>
                                    </p:anim>
                                    <p:anim calcmode="lin" valueType="num">
                                      <p:cBhvr additive="base">
                                        <p:cTn id="67" dur="750" fill="hold"/>
                                        <p:tgtEl>
                                          <p:spTgt spid="126"/>
                                        </p:tgtEl>
                                        <p:attrNameLst>
                                          <p:attrName>ppt_y</p:attrName>
                                        </p:attrNameLst>
                                      </p:cBhvr>
                                      <p:tavLst>
                                        <p:tav tm="0">
                                          <p:val>
                                            <p:strVal val="#ppt_y"/>
                                          </p:val>
                                        </p:tav>
                                        <p:tav tm="100000">
                                          <p:val>
                                            <p:strVal val="#ppt_y"/>
                                          </p:val>
                                        </p:tav>
                                      </p:tavLst>
                                    </p:anim>
                                  </p:childTnLst>
                                </p:cTn>
                              </p:par>
                              <p:par>
                                <p:cTn id="68" presetID="2" presetClass="entr" presetSubtype="2" decel="100000" fill="hold" nodeType="withEffect">
                                  <p:stCondLst>
                                    <p:cond delay="600"/>
                                  </p:stCondLst>
                                  <p:childTnLst>
                                    <p:set>
                                      <p:cBhvr>
                                        <p:cTn id="69" dur="1" fill="hold">
                                          <p:stCondLst>
                                            <p:cond delay="0"/>
                                          </p:stCondLst>
                                        </p:cTn>
                                        <p:tgtEl>
                                          <p:spTgt spid="129"/>
                                        </p:tgtEl>
                                        <p:attrNameLst>
                                          <p:attrName>style.visibility</p:attrName>
                                        </p:attrNameLst>
                                      </p:cBhvr>
                                      <p:to>
                                        <p:strVal val="visible"/>
                                      </p:to>
                                    </p:set>
                                    <p:anim calcmode="lin" valueType="num">
                                      <p:cBhvr additive="base">
                                        <p:cTn id="70" dur="750" fill="hold"/>
                                        <p:tgtEl>
                                          <p:spTgt spid="129"/>
                                        </p:tgtEl>
                                        <p:attrNameLst>
                                          <p:attrName>ppt_x</p:attrName>
                                        </p:attrNameLst>
                                      </p:cBhvr>
                                      <p:tavLst>
                                        <p:tav tm="0">
                                          <p:val>
                                            <p:strVal val="1+#ppt_w/2"/>
                                          </p:val>
                                        </p:tav>
                                        <p:tav tm="100000">
                                          <p:val>
                                            <p:strVal val="#ppt_x"/>
                                          </p:val>
                                        </p:tav>
                                      </p:tavLst>
                                    </p:anim>
                                    <p:anim calcmode="lin" valueType="num">
                                      <p:cBhvr additive="base">
                                        <p:cTn id="71" dur="750" fill="hold"/>
                                        <p:tgtEl>
                                          <p:spTgt spid="129"/>
                                        </p:tgtEl>
                                        <p:attrNameLst>
                                          <p:attrName>ppt_y</p:attrName>
                                        </p:attrNameLst>
                                      </p:cBhvr>
                                      <p:tavLst>
                                        <p:tav tm="0">
                                          <p:val>
                                            <p:strVal val="#ppt_y"/>
                                          </p:val>
                                        </p:tav>
                                        <p:tav tm="100000">
                                          <p:val>
                                            <p:strVal val="#ppt_y"/>
                                          </p:val>
                                        </p:tav>
                                      </p:tavLst>
                                    </p:anim>
                                  </p:childTnLst>
                                </p:cTn>
                              </p:par>
                              <p:par>
                                <p:cTn id="72" presetID="2" presetClass="entr" presetSubtype="2" decel="100000" fill="hold" nodeType="withEffect">
                                  <p:stCondLst>
                                    <p:cond delay="800"/>
                                  </p:stCondLst>
                                  <p:childTnLst>
                                    <p:set>
                                      <p:cBhvr>
                                        <p:cTn id="73" dur="1" fill="hold">
                                          <p:stCondLst>
                                            <p:cond delay="0"/>
                                          </p:stCondLst>
                                        </p:cTn>
                                        <p:tgtEl>
                                          <p:spTgt spid="125"/>
                                        </p:tgtEl>
                                        <p:attrNameLst>
                                          <p:attrName>style.visibility</p:attrName>
                                        </p:attrNameLst>
                                      </p:cBhvr>
                                      <p:to>
                                        <p:strVal val="visible"/>
                                      </p:to>
                                    </p:set>
                                    <p:anim calcmode="lin" valueType="num">
                                      <p:cBhvr additive="base">
                                        <p:cTn id="74" dur="750" fill="hold"/>
                                        <p:tgtEl>
                                          <p:spTgt spid="125"/>
                                        </p:tgtEl>
                                        <p:attrNameLst>
                                          <p:attrName>ppt_x</p:attrName>
                                        </p:attrNameLst>
                                      </p:cBhvr>
                                      <p:tavLst>
                                        <p:tav tm="0">
                                          <p:val>
                                            <p:strVal val="1+#ppt_w/2"/>
                                          </p:val>
                                        </p:tav>
                                        <p:tav tm="100000">
                                          <p:val>
                                            <p:strVal val="#ppt_x"/>
                                          </p:val>
                                        </p:tav>
                                      </p:tavLst>
                                    </p:anim>
                                    <p:anim calcmode="lin" valueType="num">
                                      <p:cBhvr additive="base">
                                        <p:cTn id="75" dur="750" fill="hold"/>
                                        <p:tgtEl>
                                          <p:spTgt spid="125"/>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1000"/>
                                  </p:stCondLst>
                                  <p:childTnLst>
                                    <p:set>
                                      <p:cBhvr>
                                        <p:cTn id="77" dur="1" fill="hold">
                                          <p:stCondLst>
                                            <p:cond delay="0"/>
                                          </p:stCondLst>
                                        </p:cTn>
                                        <p:tgtEl>
                                          <p:spTgt spid="131"/>
                                        </p:tgtEl>
                                        <p:attrNameLst>
                                          <p:attrName>style.visibility</p:attrName>
                                        </p:attrNameLst>
                                      </p:cBhvr>
                                      <p:to>
                                        <p:strVal val="visible"/>
                                      </p:to>
                                    </p:set>
                                    <p:anim calcmode="lin" valueType="num">
                                      <p:cBhvr additive="base">
                                        <p:cTn id="78" dur="750" fill="hold"/>
                                        <p:tgtEl>
                                          <p:spTgt spid="131"/>
                                        </p:tgtEl>
                                        <p:attrNameLst>
                                          <p:attrName>ppt_x</p:attrName>
                                        </p:attrNameLst>
                                      </p:cBhvr>
                                      <p:tavLst>
                                        <p:tav tm="0">
                                          <p:val>
                                            <p:strVal val="1+#ppt_w/2"/>
                                          </p:val>
                                        </p:tav>
                                        <p:tav tm="100000">
                                          <p:val>
                                            <p:strVal val="#ppt_x"/>
                                          </p:val>
                                        </p:tav>
                                      </p:tavLst>
                                    </p:anim>
                                    <p:anim calcmode="lin" valueType="num">
                                      <p:cBhvr additive="base">
                                        <p:cTn id="79" dur="750" fill="hold"/>
                                        <p:tgtEl>
                                          <p:spTgt spid="131"/>
                                        </p:tgtEl>
                                        <p:attrNameLst>
                                          <p:attrName>ppt_y</p:attrName>
                                        </p:attrNameLst>
                                      </p:cBhvr>
                                      <p:tavLst>
                                        <p:tav tm="0">
                                          <p:val>
                                            <p:strVal val="#ppt_y"/>
                                          </p:val>
                                        </p:tav>
                                        <p:tav tm="100000">
                                          <p:val>
                                            <p:strVal val="#ppt_y"/>
                                          </p:val>
                                        </p:tav>
                                      </p:tavLst>
                                    </p:anim>
                                  </p:childTnLst>
                                </p:cTn>
                              </p:par>
                              <p:par>
                                <p:cTn id="80" presetID="2" presetClass="entr" presetSubtype="2" decel="100000" fill="hold" nodeType="withEffect">
                                  <p:stCondLst>
                                    <p:cond delay="1200"/>
                                  </p:stCondLst>
                                  <p:childTnLst>
                                    <p:set>
                                      <p:cBhvr>
                                        <p:cTn id="81" dur="1" fill="hold">
                                          <p:stCondLst>
                                            <p:cond delay="0"/>
                                          </p:stCondLst>
                                        </p:cTn>
                                        <p:tgtEl>
                                          <p:spTgt spid="130"/>
                                        </p:tgtEl>
                                        <p:attrNameLst>
                                          <p:attrName>style.visibility</p:attrName>
                                        </p:attrNameLst>
                                      </p:cBhvr>
                                      <p:to>
                                        <p:strVal val="visible"/>
                                      </p:to>
                                    </p:set>
                                    <p:anim calcmode="lin" valueType="num">
                                      <p:cBhvr additive="base">
                                        <p:cTn id="82" dur="750" fill="hold"/>
                                        <p:tgtEl>
                                          <p:spTgt spid="130"/>
                                        </p:tgtEl>
                                        <p:attrNameLst>
                                          <p:attrName>ppt_x</p:attrName>
                                        </p:attrNameLst>
                                      </p:cBhvr>
                                      <p:tavLst>
                                        <p:tav tm="0">
                                          <p:val>
                                            <p:strVal val="1+#ppt_w/2"/>
                                          </p:val>
                                        </p:tav>
                                        <p:tav tm="100000">
                                          <p:val>
                                            <p:strVal val="#ppt_x"/>
                                          </p:val>
                                        </p:tav>
                                      </p:tavLst>
                                    </p:anim>
                                    <p:anim calcmode="lin" valueType="num">
                                      <p:cBhvr additive="base">
                                        <p:cTn id="83" dur="75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par>
                                <p:cTn id="89" presetID="10" presetClass="entr" presetSubtype="0"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p:stCondLst>
                              <p:cond delay="500"/>
                            </p:stCondLst>
                            <p:childTnLst>
                              <p:par>
                                <p:cTn id="93" presetID="2" presetClass="entr" presetSubtype="2" decel="100000" fill="hold" nodeType="afterEffect">
                                  <p:stCondLst>
                                    <p:cond delay="0"/>
                                  </p:stCondLst>
                                  <p:childTnLst>
                                    <p:set>
                                      <p:cBhvr>
                                        <p:cTn id="94" dur="1" fill="hold">
                                          <p:stCondLst>
                                            <p:cond delay="0"/>
                                          </p:stCondLst>
                                        </p:cTn>
                                        <p:tgtEl>
                                          <p:spTgt spid="151"/>
                                        </p:tgtEl>
                                        <p:attrNameLst>
                                          <p:attrName>style.visibility</p:attrName>
                                        </p:attrNameLst>
                                      </p:cBhvr>
                                      <p:to>
                                        <p:strVal val="visible"/>
                                      </p:to>
                                    </p:set>
                                    <p:anim calcmode="lin" valueType="num">
                                      <p:cBhvr additive="base">
                                        <p:cTn id="95" dur="750" fill="hold"/>
                                        <p:tgtEl>
                                          <p:spTgt spid="151"/>
                                        </p:tgtEl>
                                        <p:attrNameLst>
                                          <p:attrName>ppt_x</p:attrName>
                                        </p:attrNameLst>
                                      </p:cBhvr>
                                      <p:tavLst>
                                        <p:tav tm="0">
                                          <p:val>
                                            <p:strVal val="1+#ppt_w/2"/>
                                          </p:val>
                                        </p:tav>
                                        <p:tav tm="100000">
                                          <p:val>
                                            <p:strVal val="#ppt_x"/>
                                          </p:val>
                                        </p:tav>
                                      </p:tavLst>
                                    </p:anim>
                                    <p:anim calcmode="lin" valueType="num">
                                      <p:cBhvr additive="base">
                                        <p:cTn id="96" dur="750" fill="hold"/>
                                        <p:tgtEl>
                                          <p:spTgt spid="151"/>
                                        </p:tgtEl>
                                        <p:attrNameLst>
                                          <p:attrName>ppt_y</p:attrName>
                                        </p:attrNameLst>
                                      </p:cBhvr>
                                      <p:tavLst>
                                        <p:tav tm="0">
                                          <p:val>
                                            <p:strVal val="#ppt_y"/>
                                          </p:val>
                                        </p:tav>
                                        <p:tav tm="100000">
                                          <p:val>
                                            <p:strVal val="#ppt_y"/>
                                          </p:val>
                                        </p:tav>
                                      </p:tavLst>
                                    </p:anim>
                                  </p:childTnLst>
                                </p:cTn>
                              </p:par>
                              <p:par>
                                <p:cTn id="97" presetID="2" presetClass="entr" presetSubtype="2" decel="100000" fill="hold" nodeType="withEffect">
                                  <p:stCondLst>
                                    <p:cond delay="200"/>
                                  </p:stCondLst>
                                  <p:childTnLst>
                                    <p:set>
                                      <p:cBhvr>
                                        <p:cTn id="98" dur="1" fill="hold">
                                          <p:stCondLst>
                                            <p:cond delay="0"/>
                                          </p:stCondLst>
                                        </p:cTn>
                                        <p:tgtEl>
                                          <p:spTgt spid="150"/>
                                        </p:tgtEl>
                                        <p:attrNameLst>
                                          <p:attrName>style.visibility</p:attrName>
                                        </p:attrNameLst>
                                      </p:cBhvr>
                                      <p:to>
                                        <p:strVal val="visible"/>
                                      </p:to>
                                    </p:set>
                                    <p:anim calcmode="lin" valueType="num">
                                      <p:cBhvr additive="base">
                                        <p:cTn id="99" dur="750" fill="hold"/>
                                        <p:tgtEl>
                                          <p:spTgt spid="150"/>
                                        </p:tgtEl>
                                        <p:attrNameLst>
                                          <p:attrName>ppt_x</p:attrName>
                                        </p:attrNameLst>
                                      </p:cBhvr>
                                      <p:tavLst>
                                        <p:tav tm="0">
                                          <p:val>
                                            <p:strVal val="1+#ppt_w/2"/>
                                          </p:val>
                                        </p:tav>
                                        <p:tav tm="100000">
                                          <p:val>
                                            <p:strVal val="#ppt_x"/>
                                          </p:val>
                                        </p:tav>
                                      </p:tavLst>
                                    </p:anim>
                                    <p:anim calcmode="lin" valueType="num">
                                      <p:cBhvr additive="base">
                                        <p:cTn id="100" dur="750" fill="hold"/>
                                        <p:tgtEl>
                                          <p:spTgt spid="150"/>
                                        </p:tgtEl>
                                        <p:attrNameLst>
                                          <p:attrName>ppt_y</p:attrName>
                                        </p:attrNameLst>
                                      </p:cBhvr>
                                      <p:tavLst>
                                        <p:tav tm="0">
                                          <p:val>
                                            <p:strVal val="#ppt_y"/>
                                          </p:val>
                                        </p:tav>
                                        <p:tav tm="100000">
                                          <p:val>
                                            <p:strVal val="#ppt_y"/>
                                          </p:val>
                                        </p:tav>
                                      </p:tavLst>
                                    </p:anim>
                                  </p:childTnLst>
                                </p:cTn>
                              </p:par>
                              <p:par>
                                <p:cTn id="101" presetID="2" presetClass="entr" presetSubtype="2" decel="100000" fill="hold" nodeType="withEffect">
                                  <p:stCondLst>
                                    <p:cond delay="400"/>
                                  </p:stCondLst>
                                  <p:childTnLst>
                                    <p:set>
                                      <p:cBhvr>
                                        <p:cTn id="102" dur="1" fill="hold">
                                          <p:stCondLst>
                                            <p:cond delay="0"/>
                                          </p:stCondLst>
                                        </p:cTn>
                                        <p:tgtEl>
                                          <p:spTgt spid="149"/>
                                        </p:tgtEl>
                                        <p:attrNameLst>
                                          <p:attrName>style.visibility</p:attrName>
                                        </p:attrNameLst>
                                      </p:cBhvr>
                                      <p:to>
                                        <p:strVal val="visible"/>
                                      </p:to>
                                    </p:set>
                                    <p:anim calcmode="lin" valueType="num">
                                      <p:cBhvr additive="base">
                                        <p:cTn id="103" dur="750" fill="hold"/>
                                        <p:tgtEl>
                                          <p:spTgt spid="149"/>
                                        </p:tgtEl>
                                        <p:attrNameLst>
                                          <p:attrName>ppt_x</p:attrName>
                                        </p:attrNameLst>
                                      </p:cBhvr>
                                      <p:tavLst>
                                        <p:tav tm="0">
                                          <p:val>
                                            <p:strVal val="1+#ppt_w/2"/>
                                          </p:val>
                                        </p:tav>
                                        <p:tav tm="100000">
                                          <p:val>
                                            <p:strVal val="#ppt_x"/>
                                          </p:val>
                                        </p:tav>
                                      </p:tavLst>
                                    </p:anim>
                                    <p:anim calcmode="lin" valueType="num">
                                      <p:cBhvr additive="base">
                                        <p:cTn id="104" dur="750" fill="hold"/>
                                        <p:tgtEl>
                                          <p:spTgt spid="149"/>
                                        </p:tgtEl>
                                        <p:attrNameLst>
                                          <p:attrName>ppt_y</p:attrName>
                                        </p:attrNameLst>
                                      </p:cBhvr>
                                      <p:tavLst>
                                        <p:tav tm="0">
                                          <p:val>
                                            <p:strVal val="#ppt_y"/>
                                          </p:val>
                                        </p:tav>
                                        <p:tav tm="100000">
                                          <p:val>
                                            <p:strVal val="#ppt_y"/>
                                          </p:val>
                                        </p:tav>
                                      </p:tavLst>
                                    </p:anim>
                                  </p:childTnLst>
                                </p:cTn>
                              </p:par>
                              <p:par>
                                <p:cTn id="105" presetID="2" presetClass="entr" presetSubtype="2" decel="100000" fill="hold" nodeType="withEffect">
                                  <p:stCondLst>
                                    <p:cond delay="600"/>
                                  </p:stCondLst>
                                  <p:childTnLst>
                                    <p:set>
                                      <p:cBhvr>
                                        <p:cTn id="106" dur="1" fill="hold">
                                          <p:stCondLst>
                                            <p:cond delay="0"/>
                                          </p:stCondLst>
                                        </p:cTn>
                                        <p:tgtEl>
                                          <p:spTgt spid="148"/>
                                        </p:tgtEl>
                                        <p:attrNameLst>
                                          <p:attrName>style.visibility</p:attrName>
                                        </p:attrNameLst>
                                      </p:cBhvr>
                                      <p:to>
                                        <p:strVal val="visible"/>
                                      </p:to>
                                    </p:set>
                                    <p:anim calcmode="lin" valueType="num">
                                      <p:cBhvr additive="base">
                                        <p:cTn id="107" dur="750" fill="hold"/>
                                        <p:tgtEl>
                                          <p:spTgt spid="148"/>
                                        </p:tgtEl>
                                        <p:attrNameLst>
                                          <p:attrName>ppt_x</p:attrName>
                                        </p:attrNameLst>
                                      </p:cBhvr>
                                      <p:tavLst>
                                        <p:tav tm="0">
                                          <p:val>
                                            <p:strVal val="1+#ppt_w/2"/>
                                          </p:val>
                                        </p:tav>
                                        <p:tav tm="100000">
                                          <p:val>
                                            <p:strVal val="#ppt_x"/>
                                          </p:val>
                                        </p:tav>
                                      </p:tavLst>
                                    </p:anim>
                                    <p:anim calcmode="lin" valueType="num">
                                      <p:cBhvr additive="base">
                                        <p:cTn id="108" dur="750" fill="hold"/>
                                        <p:tgtEl>
                                          <p:spTgt spid="148"/>
                                        </p:tgtEl>
                                        <p:attrNameLst>
                                          <p:attrName>ppt_y</p:attrName>
                                        </p:attrNameLst>
                                      </p:cBhvr>
                                      <p:tavLst>
                                        <p:tav tm="0">
                                          <p:val>
                                            <p:strVal val="#ppt_y"/>
                                          </p:val>
                                        </p:tav>
                                        <p:tav tm="100000">
                                          <p:val>
                                            <p:strVal val="#ppt_y"/>
                                          </p:val>
                                        </p:tav>
                                      </p:tavLst>
                                    </p:anim>
                                  </p:childTnLst>
                                </p:cTn>
                              </p:par>
                            </p:childTnLst>
                          </p:cTn>
                        </p:par>
                        <p:par>
                          <p:cTn id="109" fill="hold">
                            <p:stCondLst>
                              <p:cond delay="1850"/>
                            </p:stCondLst>
                            <p:childTnLst>
                              <p:par>
                                <p:cTn id="110" presetID="10"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par>
                                <p:cTn id="113" presetID="2" presetClass="entr" presetSubtype="2"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1+#ppt_w/2"/>
                                          </p:val>
                                        </p:tav>
                                        <p:tav tm="100000">
                                          <p:val>
                                            <p:strVal val="#ppt_x"/>
                                          </p:val>
                                        </p:tav>
                                      </p:tavLst>
                                    </p:anim>
                                    <p:anim calcmode="lin" valueType="num">
                                      <p:cBhvr additive="base">
                                        <p:cTn id="116" dur="500" fill="hold"/>
                                        <p:tgtEl>
                                          <p:spTgt spid="51"/>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par>
                                <p:cTn id="121" presetID="2" presetClass="entr" presetSubtype="2"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anim calcmode="lin" valueType="num">
                                      <p:cBhvr additive="base">
                                        <p:cTn id="123" dur="500" fill="hold"/>
                                        <p:tgtEl>
                                          <p:spTgt spid="54"/>
                                        </p:tgtEl>
                                        <p:attrNameLst>
                                          <p:attrName>ppt_x</p:attrName>
                                        </p:attrNameLst>
                                      </p:cBhvr>
                                      <p:tavLst>
                                        <p:tav tm="0">
                                          <p:val>
                                            <p:strVal val="1+#ppt_w/2"/>
                                          </p:val>
                                        </p:tav>
                                        <p:tav tm="100000">
                                          <p:val>
                                            <p:strVal val="#ppt_x"/>
                                          </p:val>
                                        </p:tav>
                                      </p:tavLst>
                                    </p:anim>
                                    <p:anim calcmode="lin" valueType="num">
                                      <p:cBhvr additive="base">
                                        <p:cTn id="124" dur="500" fill="hold"/>
                                        <p:tgtEl>
                                          <p:spTgt spid="54"/>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additive="base">
                                        <p:cTn id="127" dur="500" fill="hold"/>
                                        <p:tgtEl>
                                          <p:spTgt spid="64"/>
                                        </p:tgtEl>
                                        <p:attrNameLst>
                                          <p:attrName>ppt_x</p:attrName>
                                        </p:attrNameLst>
                                      </p:cBhvr>
                                      <p:tavLst>
                                        <p:tav tm="0">
                                          <p:val>
                                            <p:strVal val="1+#ppt_w/2"/>
                                          </p:val>
                                        </p:tav>
                                        <p:tav tm="100000">
                                          <p:val>
                                            <p:strVal val="#ppt_x"/>
                                          </p:val>
                                        </p:tav>
                                      </p:tavLst>
                                    </p:anim>
                                    <p:anim calcmode="lin" valueType="num">
                                      <p:cBhvr additive="base">
                                        <p:cTn id="128" dur="500" fill="hold"/>
                                        <p:tgtEl>
                                          <p:spTgt spid="64"/>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anim calcmode="lin" valueType="num">
                                      <p:cBhvr additive="base">
                                        <p:cTn id="131" dur="500" fill="hold"/>
                                        <p:tgtEl>
                                          <p:spTgt spid="65"/>
                                        </p:tgtEl>
                                        <p:attrNameLst>
                                          <p:attrName>ppt_x</p:attrName>
                                        </p:attrNameLst>
                                      </p:cBhvr>
                                      <p:tavLst>
                                        <p:tav tm="0">
                                          <p:val>
                                            <p:strVal val="1+#ppt_w/2"/>
                                          </p:val>
                                        </p:tav>
                                        <p:tav tm="100000">
                                          <p:val>
                                            <p:strVal val="#ppt_x"/>
                                          </p:val>
                                        </p:tav>
                                      </p:tavLst>
                                    </p:anim>
                                    <p:anim calcmode="lin" valueType="num">
                                      <p:cBhvr additive="base">
                                        <p:cTn id="132" dur="500" fill="hold"/>
                                        <p:tgtEl>
                                          <p:spTgt spid="65"/>
                                        </p:tgtEl>
                                        <p:attrNameLst>
                                          <p:attrName>ppt_y</p:attrName>
                                        </p:attrNameLst>
                                      </p:cBhvr>
                                      <p:tavLst>
                                        <p:tav tm="0">
                                          <p:val>
                                            <p:strVal val="#ppt_y"/>
                                          </p:val>
                                        </p:tav>
                                        <p:tav tm="100000">
                                          <p:val>
                                            <p:strVal val="#ppt_y"/>
                                          </p:val>
                                        </p:tav>
                                      </p:tavLst>
                                    </p:anim>
                                  </p:childTnLst>
                                </p:cTn>
                              </p:par>
                              <p:par>
                                <p:cTn id="133" presetID="2" presetClass="entr" presetSubtype="2"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500" fill="hold"/>
                                        <p:tgtEl>
                                          <p:spTgt spid="66"/>
                                        </p:tgtEl>
                                        <p:attrNameLst>
                                          <p:attrName>ppt_x</p:attrName>
                                        </p:attrNameLst>
                                      </p:cBhvr>
                                      <p:tavLst>
                                        <p:tav tm="0">
                                          <p:val>
                                            <p:strVal val="1+#ppt_w/2"/>
                                          </p:val>
                                        </p:tav>
                                        <p:tav tm="100000">
                                          <p:val>
                                            <p:strVal val="#ppt_x"/>
                                          </p:val>
                                        </p:tav>
                                      </p:tavLst>
                                    </p:anim>
                                    <p:anim calcmode="lin" valueType="num">
                                      <p:cBhvr additive="base">
                                        <p:cTn id="136" dur="500" fill="hold"/>
                                        <p:tgtEl>
                                          <p:spTgt spid="66"/>
                                        </p:tgtEl>
                                        <p:attrNameLst>
                                          <p:attrName>ppt_y</p:attrName>
                                        </p:attrNameLst>
                                      </p:cBhvr>
                                      <p:tavLst>
                                        <p:tav tm="0">
                                          <p:val>
                                            <p:strVal val="#ppt_y"/>
                                          </p:val>
                                        </p:tav>
                                        <p:tav tm="100000">
                                          <p:val>
                                            <p:strVal val="#ppt_y"/>
                                          </p:val>
                                        </p:tav>
                                      </p:tavLst>
                                    </p:anim>
                                  </p:childTnLst>
                                </p:cTn>
                              </p:par>
                              <p:par>
                                <p:cTn id="137" presetID="2" presetClass="entr" presetSubtype="2" fill="hold" grpId="0" nodeType="withEffect">
                                  <p:stCondLst>
                                    <p:cond delay="0"/>
                                  </p:stCondLst>
                                  <p:childTnLst>
                                    <p:set>
                                      <p:cBhvr>
                                        <p:cTn id="138" dur="1" fill="hold">
                                          <p:stCondLst>
                                            <p:cond delay="0"/>
                                          </p:stCondLst>
                                        </p:cTn>
                                        <p:tgtEl>
                                          <p:spTgt spid="67"/>
                                        </p:tgtEl>
                                        <p:attrNameLst>
                                          <p:attrName>style.visibility</p:attrName>
                                        </p:attrNameLst>
                                      </p:cBhvr>
                                      <p:to>
                                        <p:strVal val="visible"/>
                                      </p:to>
                                    </p:set>
                                    <p:anim calcmode="lin" valueType="num">
                                      <p:cBhvr additive="base">
                                        <p:cTn id="139" dur="500" fill="hold"/>
                                        <p:tgtEl>
                                          <p:spTgt spid="67"/>
                                        </p:tgtEl>
                                        <p:attrNameLst>
                                          <p:attrName>ppt_x</p:attrName>
                                        </p:attrNameLst>
                                      </p:cBhvr>
                                      <p:tavLst>
                                        <p:tav tm="0">
                                          <p:val>
                                            <p:strVal val="1+#ppt_w/2"/>
                                          </p:val>
                                        </p:tav>
                                        <p:tav tm="100000">
                                          <p:val>
                                            <p:strVal val="#ppt_x"/>
                                          </p:val>
                                        </p:tav>
                                      </p:tavLst>
                                    </p:anim>
                                    <p:anim calcmode="lin" valueType="num">
                                      <p:cBhvr additive="base">
                                        <p:cTn id="140" dur="500" fill="hold"/>
                                        <p:tgtEl>
                                          <p:spTgt spid="67"/>
                                        </p:tgtEl>
                                        <p:attrNameLst>
                                          <p:attrName>ppt_y</p:attrName>
                                        </p:attrNameLst>
                                      </p:cBhvr>
                                      <p:tavLst>
                                        <p:tav tm="0">
                                          <p:val>
                                            <p:strVal val="#ppt_y"/>
                                          </p:val>
                                        </p:tav>
                                        <p:tav tm="100000">
                                          <p:val>
                                            <p:strVal val="#ppt_y"/>
                                          </p:val>
                                        </p:tav>
                                      </p:tavLst>
                                    </p:anim>
                                  </p:childTnLst>
                                </p:cTn>
                              </p:par>
                              <p:par>
                                <p:cTn id="141" presetID="2" presetClass="entr" presetSubtype="2"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anim calcmode="lin" valueType="num">
                                      <p:cBhvr additive="base">
                                        <p:cTn id="143" dur="500" fill="hold"/>
                                        <p:tgtEl>
                                          <p:spTgt spid="68"/>
                                        </p:tgtEl>
                                        <p:attrNameLst>
                                          <p:attrName>ppt_x</p:attrName>
                                        </p:attrNameLst>
                                      </p:cBhvr>
                                      <p:tavLst>
                                        <p:tav tm="0">
                                          <p:val>
                                            <p:strVal val="1+#ppt_w/2"/>
                                          </p:val>
                                        </p:tav>
                                        <p:tav tm="100000">
                                          <p:val>
                                            <p:strVal val="#ppt_x"/>
                                          </p:val>
                                        </p:tav>
                                      </p:tavLst>
                                    </p:anim>
                                    <p:anim calcmode="lin" valueType="num">
                                      <p:cBhvr additive="base">
                                        <p:cTn id="144"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6" grpId="0" animBg="1"/>
      <p:bldP spid="77" grpId="0" animBg="1"/>
      <p:bldP spid="49" grpId="0" animBg="1"/>
      <p:bldP spid="51" grpId="0"/>
      <p:bldP spid="52" grpId="0" animBg="1"/>
      <p:bldP spid="54" grpId="0"/>
      <p:bldP spid="64" grpId="0" animBg="1"/>
      <p:bldP spid="65" grpId="0"/>
      <p:bldP spid="66" grpId="0" animBg="1"/>
      <p:bldP spid="67" grpId="0"/>
      <p:bldP spid="6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C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Unified meetings apps concept</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Box 3">
            <a:extLst>
              <a:ext uri="{FF2B5EF4-FFF2-40B4-BE49-F238E27FC236}">
                <a16:creationId xmlns:a16="http://schemas.microsoft.com/office/drawing/2014/main" id="{B291BB89-1B2A-B81F-1658-5867F55B99BC}"/>
              </a:ext>
            </a:extLst>
          </p:cNvPr>
          <p:cNvSpPr txBox="1">
            <a:spLocks/>
          </p:cNvSpPr>
          <p:nvPr/>
        </p:nvSpPr>
        <p:spPr>
          <a:xfrm>
            <a:off x="5003979" y="714794"/>
            <a:ext cx="2818720" cy="1506438"/>
          </a:xfrm>
          <a:prstGeom prst="rect">
            <a:avLst/>
          </a:prstGeom>
          <a:noFill/>
        </p:spPr>
        <p:txBody>
          <a:bodyPr wrap="square" rtlCol="0">
            <a:spAutoFit/>
          </a:bodyPr>
          <a:lstStyle/>
          <a:p>
            <a:pPr>
              <a:lnSpc>
                <a:spcPct val="150000"/>
              </a:lnSpc>
            </a:pPr>
            <a:r>
              <a:rPr lang="en-US" sz="1600" b="1" dirty="0">
                <a:solidFill>
                  <a:srgbClr val="4B53BC"/>
                </a:solidFill>
                <a:latin typeface="Segoe UI Semibold" panose="020B0502040204020203" pitchFamily="34" charset="0"/>
                <a:cs typeface="Segoe UI Semibold" panose="020B0502040204020203" pitchFamily="34" charset="0"/>
              </a:rPr>
              <a:t>Meeting Stages</a:t>
            </a:r>
          </a:p>
          <a:p>
            <a:pPr>
              <a:lnSpc>
                <a:spcPct val="150000"/>
              </a:lnSpc>
            </a:pPr>
            <a:endParaRPr lang="en-US" sz="500" b="1" dirty="0">
              <a:solidFill>
                <a:srgbClr val="6262A9"/>
              </a:solidFill>
              <a:latin typeface="Segoe UI Semibold" panose="020B0502040204020203" pitchFamily="34" charset="0"/>
              <a:cs typeface="Segoe UI Semibold" panose="020B0502040204020203" pitchFamily="34" charset="0"/>
            </a:endParaRP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Pre-meeting</a:t>
            </a: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In-meeting</a:t>
            </a: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Post-meeting</a:t>
            </a:r>
          </a:p>
        </p:txBody>
      </p:sp>
      <p:sp>
        <p:nvSpPr>
          <p:cNvPr id="8" name="TextBox 7">
            <a:extLst>
              <a:ext uri="{FF2B5EF4-FFF2-40B4-BE49-F238E27FC236}">
                <a16:creationId xmlns:a16="http://schemas.microsoft.com/office/drawing/2014/main" id="{6D6D5ECE-2BFD-E124-BA16-8601311F896E}"/>
              </a:ext>
            </a:extLst>
          </p:cNvPr>
          <p:cNvSpPr txBox="1">
            <a:spLocks/>
          </p:cNvSpPr>
          <p:nvPr/>
        </p:nvSpPr>
        <p:spPr>
          <a:xfrm>
            <a:off x="5003979" y="2675781"/>
            <a:ext cx="2898795" cy="1506438"/>
          </a:xfrm>
          <a:prstGeom prst="rect">
            <a:avLst/>
          </a:prstGeom>
          <a:noFill/>
        </p:spPr>
        <p:txBody>
          <a:bodyPr wrap="square" rtlCol="0">
            <a:spAutoFit/>
          </a:bodyPr>
          <a:lstStyle/>
          <a:p>
            <a:pPr>
              <a:lnSpc>
                <a:spcPct val="150000"/>
              </a:lnSpc>
            </a:pPr>
            <a:r>
              <a:rPr lang="en-US" sz="1600" b="1" dirty="0">
                <a:solidFill>
                  <a:srgbClr val="4B53BC"/>
                </a:solidFill>
                <a:latin typeface="Segoe UI Semibold" panose="020B0502040204020203" pitchFamily="34" charset="0"/>
                <a:cs typeface="Segoe UI Semibold" panose="020B0502040204020203" pitchFamily="34" charset="0"/>
              </a:rPr>
              <a:t>Participant Roles in meetings</a:t>
            </a:r>
          </a:p>
          <a:p>
            <a:pPr>
              <a:lnSpc>
                <a:spcPct val="150000"/>
              </a:lnSpc>
            </a:pPr>
            <a:endParaRPr lang="en-US" sz="500" b="1" dirty="0">
              <a:solidFill>
                <a:srgbClr val="6262A9"/>
              </a:solidFill>
              <a:latin typeface="Segoe UI Semibold" panose="020B0502040204020203" pitchFamily="34" charset="0"/>
              <a:cs typeface="Segoe UI Semibold" panose="020B0502040204020203" pitchFamily="34" charset="0"/>
            </a:endParaRP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Organizer</a:t>
            </a: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Presenter</a:t>
            </a: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Attendee</a:t>
            </a:r>
          </a:p>
        </p:txBody>
      </p:sp>
      <p:sp>
        <p:nvSpPr>
          <p:cNvPr id="10" name="TextBox 9">
            <a:extLst>
              <a:ext uri="{FF2B5EF4-FFF2-40B4-BE49-F238E27FC236}">
                <a16:creationId xmlns:a16="http://schemas.microsoft.com/office/drawing/2014/main" id="{5C1582C5-D195-04AA-F60A-80DC2D9CFDA3}"/>
              </a:ext>
            </a:extLst>
          </p:cNvPr>
          <p:cNvSpPr txBox="1">
            <a:spLocks/>
          </p:cNvSpPr>
          <p:nvPr/>
        </p:nvSpPr>
        <p:spPr>
          <a:xfrm>
            <a:off x="4973497" y="4636768"/>
            <a:ext cx="2818720" cy="1829603"/>
          </a:xfrm>
          <a:prstGeom prst="rect">
            <a:avLst/>
          </a:prstGeom>
          <a:noFill/>
        </p:spPr>
        <p:txBody>
          <a:bodyPr wrap="square" rtlCol="0">
            <a:spAutoFit/>
          </a:bodyPr>
          <a:lstStyle/>
          <a:p>
            <a:pPr>
              <a:lnSpc>
                <a:spcPct val="150000"/>
              </a:lnSpc>
            </a:pPr>
            <a:r>
              <a:rPr lang="en-US" sz="1600" b="1" dirty="0">
                <a:solidFill>
                  <a:srgbClr val="4B53BC"/>
                </a:solidFill>
                <a:latin typeface="Segoe UI Semibold" panose="020B0502040204020203" pitchFamily="34" charset="0"/>
                <a:cs typeface="Segoe UI Semibold" panose="020B0502040204020203" pitchFamily="34" charset="0"/>
              </a:rPr>
              <a:t>User types in a meeting</a:t>
            </a:r>
          </a:p>
          <a:p>
            <a:pPr>
              <a:lnSpc>
                <a:spcPct val="150000"/>
              </a:lnSpc>
            </a:pPr>
            <a:endParaRPr lang="en-US" sz="500" b="1" dirty="0">
              <a:solidFill>
                <a:srgbClr val="6262A9"/>
              </a:solidFill>
              <a:latin typeface="Segoe UI Semibold" panose="020B0502040204020203" pitchFamily="34" charset="0"/>
              <a:cs typeface="Segoe UI Semibold" panose="020B0502040204020203" pitchFamily="34" charset="0"/>
            </a:endParaRP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In-tenant</a:t>
            </a: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guest</a:t>
            </a: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Federated or external</a:t>
            </a: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Anonymous</a:t>
            </a:r>
          </a:p>
        </p:txBody>
      </p:sp>
    </p:spTree>
    <p:extLst>
      <p:ext uri="{BB962C8B-B14F-4D97-AF65-F5344CB8AC3E}">
        <p14:creationId xmlns:p14="http://schemas.microsoft.com/office/powerpoint/2010/main" val="2256655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638881" y="417576"/>
            <a:ext cx="10909640" cy="1249394"/>
          </a:xfrm>
          <a:prstGeom prst="ellipse">
            <a:avLst/>
          </a:prstGeom>
        </p:spPr>
        <p:txBody>
          <a:bodyPr vert="horz" lIns="91440" tIns="45720" rIns="91440" bIns="45720" rtlCol="0" anchor="ctr">
            <a:normAutofit/>
          </a:bodyPr>
          <a:lstStyle/>
          <a:p>
            <a:pPr algn="ctr"/>
            <a:r>
              <a:rPr lang="en-US" sz="4600" kern="1200" dirty="0">
                <a:solidFill>
                  <a:schemeClr val="tx1"/>
                </a:solidFill>
                <a:latin typeface="+mj-lt"/>
                <a:ea typeface="+mj-ea"/>
                <a:cs typeface="+mj-cs"/>
              </a:rPr>
              <a:t>Unified meetings apps concept</a:t>
            </a:r>
          </a:p>
        </p:txBody>
      </p:sp>
      <p:sp>
        <p:nvSpPr>
          <p:cNvPr id="2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aphicFrame>
        <p:nvGraphicFramePr>
          <p:cNvPr id="5" name="Table 4">
            <a:extLst>
              <a:ext uri="{FF2B5EF4-FFF2-40B4-BE49-F238E27FC236}">
                <a16:creationId xmlns:a16="http://schemas.microsoft.com/office/drawing/2014/main" id="{CA0760AE-489A-F183-70B7-1141FF5E7A2D}"/>
              </a:ext>
            </a:extLst>
          </p:cNvPr>
          <p:cNvGraphicFramePr>
            <a:graphicFrameLocks noGrp="1"/>
          </p:cNvGraphicFramePr>
          <p:nvPr>
            <p:extLst>
              <p:ext uri="{D42A27DB-BD31-4B8C-83A1-F6EECF244321}">
                <p14:modId xmlns:p14="http://schemas.microsoft.com/office/powerpoint/2010/main" val="142807098"/>
              </p:ext>
            </p:extLst>
          </p:nvPr>
        </p:nvGraphicFramePr>
        <p:xfrm>
          <a:off x="320040" y="1873090"/>
          <a:ext cx="11548877" cy="4097441"/>
        </p:xfrm>
        <a:graphic>
          <a:graphicData uri="http://schemas.openxmlformats.org/drawingml/2006/table">
            <a:tbl>
              <a:tblPr firstRow="1">
                <a:tableStyleId>{5C22544A-7EE6-4342-B048-85BDC9FD1C3A}</a:tableStyleId>
              </a:tblPr>
              <a:tblGrid>
                <a:gridCol w="1281833">
                  <a:extLst>
                    <a:ext uri="{9D8B030D-6E8A-4147-A177-3AD203B41FA5}">
                      <a16:colId xmlns:a16="http://schemas.microsoft.com/office/drawing/2014/main" val="4088012974"/>
                    </a:ext>
                  </a:extLst>
                </a:gridCol>
                <a:gridCol w="1686162">
                  <a:extLst>
                    <a:ext uri="{9D8B030D-6E8A-4147-A177-3AD203B41FA5}">
                      <a16:colId xmlns:a16="http://schemas.microsoft.com/office/drawing/2014/main" val="503081460"/>
                    </a:ext>
                  </a:extLst>
                </a:gridCol>
                <a:gridCol w="1261798">
                  <a:extLst>
                    <a:ext uri="{9D8B030D-6E8A-4147-A177-3AD203B41FA5}">
                      <a16:colId xmlns:a16="http://schemas.microsoft.com/office/drawing/2014/main" val="2157046750"/>
                    </a:ext>
                  </a:extLst>
                </a:gridCol>
                <a:gridCol w="1049070">
                  <a:extLst>
                    <a:ext uri="{9D8B030D-6E8A-4147-A177-3AD203B41FA5}">
                      <a16:colId xmlns:a16="http://schemas.microsoft.com/office/drawing/2014/main" val="3262472248"/>
                    </a:ext>
                  </a:extLst>
                </a:gridCol>
                <a:gridCol w="1830044">
                  <a:extLst>
                    <a:ext uri="{9D8B030D-6E8A-4147-A177-3AD203B41FA5}">
                      <a16:colId xmlns:a16="http://schemas.microsoft.com/office/drawing/2014/main" val="3741859258"/>
                    </a:ext>
                  </a:extLst>
                </a:gridCol>
                <a:gridCol w="1675598">
                  <a:extLst>
                    <a:ext uri="{9D8B030D-6E8A-4147-A177-3AD203B41FA5}">
                      <a16:colId xmlns:a16="http://schemas.microsoft.com/office/drawing/2014/main" val="4277992576"/>
                    </a:ext>
                  </a:extLst>
                </a:gridCol>
                <a:gridCol w="1063640">
                  <a:extLst>
                    <a:ext uri="{9D8B030D-6E8A-4147-A177-3AD203B41FA5}">
                      <a16:colId xmlns:a16="http://schemas.microsoft.com/office/drawing/2014/main" val="156708294"/>
                    </a:ext>
                  </a:extLst>
                </a:gridCol>
                <a:gridCol w="1700732">
                  <a:extLst>
                    <a:ext uri="{9D8B030D-6E8A-4147-A177-3AD203B41FA5}">
                      <a16:colId xmlns:a16="http://schemas.microsoft.com/office/drawing/2014/main" val="2370209555"/>
                    </a:ext>
                  </a:extLst>
                </a:gridCol>
              </a:tblGrid>
              <a:tr h="577725">
                <a:tc>
                  <a:txBody>
                    <a:bodyPr/>
                    <a:lstStyle/>
                    <a:p>
                      <a:pPr algn="ctr" fontAlgn="t"/>
                      <a:r>
                        <a:rPr lang="en-GB" sz="1300" u="none" strike="noStrike" dirty="0">
                          <a:effectLst/>
                        </a:rPr>
                        <a:t>User type</a:t>
                      </a:r>
                      <a:endParaRPr lang="en-GB" sz="1300" b="1"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dirty="0">
                          <a:effectLst/>
                        </a:rPr>
                        <a:t>Tabs</a:t>
                      </a:r>
                      <a:endParaRPr lang="en-GB" sz="1300" b="1"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dirty="0">
                          <a:effectLst/>
                        </a:rPr>
                        <a:t>Bots</a:t>
                      </a:r>
                      <a:endParaRPr lang="en-GB" sz="1300" b="1"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a:effectLst/>
                        </a:rPr>
                        <a:t>Message extensions</a:t>
                      </a:r>
                      <a:endParaRPr lang="en-GB" sz="1300" b="1" i="0" u="none" strike="noStrike">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dirty="0">
                          <a:effectLst/>
                        </a:rPr>
                        <a:t>Adaptive Cards</a:t>
                      </a:r>
                      <a:endParaRPr lang="en-GB" sz="1300" b="1"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dirty="0">
                          <a:effectLst/>
                        </a:rPr>
                        <a:t>Task modules</a:t>
                      </a:r>
                      <a:endParaRPr lang="en-GB" sz="1300" b="1"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dirty="0">
                          <a:effectLst/>
                        </a:rPr>
                        <a:t>In-meeting dialog</a:t>
                      </a:r>
                      <a:endParaRPr lang="en-GB" sz="1300" b="1"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dirty="0">
                          <a:effectLst/>
                        </a:rPr>
                        <a:t>Meeting stage</a:t>
                      </a:r>
                      <a:endParaRPr lang="en-GB" sz="1300" b="1" i="0" u="none" strike="noStrike" dirty="0">
                        <a:solidFill>
                          <a:srgbClr val="171717"/>
                        </a:solidFill>
                        <a:effectLst/>
                        <a:latin typeface="Segoe UI" panose="020B0502040204020203" pitchFamily="34" charset="0"/>
                      </a:endParaRPr>
                    </a:p>
                  </a:txBody>
                  <a:tcPr marL="8742" marR="8742" marT="8742" marB="0" anchor="ctr"/>
                </a:tc>
                <a:extLst>
                  <a:ext uri="{0D108BD9-81ED-4DB2-BD59-A6C34878D82A}">
                    <a16:rowId xmlns:a16="http://schemas.microsoft.com/office/drawing/2014/main" val="3733503652"/>
                  </a:ext>
                </a:extLst>
              </a:tr>
              <a:tr h="1088165">
                <a:tc>
                  <a:txBody>
                    <a:bodyPr/>
                    <a:lstStyle/>
                    <a:p>
                      <a:pPr algn="ctr" fontAlgn="t"/>
                      <a:r>
                        <a:rPr lang="en-GB" sz="1300" u="none" strike="noStrike" dirty="0">
                          <a:effectLst/>
                        </a:rPr>
                        <a:t>Anonymous user</a:t>
                      </a:r>
                      <a:endParaRPr lang="en-GB" sz="1300" b="0"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dirty="0">
                          <a:effectLst/>
                        </a:rPr>
                        <a:t>Not available</a:t>
                      </a:r>
                      <a:endParaRPr lang="en-GB" sz="1300" b="0"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dirty="0">
                          <a:effectLst/>
                        </a:rPr>
                        <a:t>Not available</a:t>
                      </a:r>
                      <a:endParaRPr lang="en-GB" sz="1300" b="0"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dirty="0">
                          <a:effectLst/>
                        </a:rPr>
                        <a:t>Not available</a:t>
                      </a:r>
                      <a:endParaRPr lang="en-GB" sz="1300" b="0"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US" sz="1300" u="none" strike="noStrike" dirty="0">
                          <a:effectLst/>
                        </a:rPr>
                        <a:t>Interactions in the meeting chat are allowed.</a:t>
                      </a:r>
                      <a:endParaRPr lang="en-US" sz="1300" b="0"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US" sz="1300" u="none" strike="noStrike">
                          <a:effectLst/>
                        </a:rPr>
                        <a:t>Interactions in the meeting chat from Adaptive Card are allowed.</a:t>
                      </a:r>
                      <a:endParaRPr lang="en-US" sz="1300" b="0" i="0" u="none" strike="noStrike">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a:effectLst/>
                        </a:rPr>
                        <a:t>Not available</a:t>
                      </a:r>
                      <a:endParaRPr lang="en-GB" sz="1300" b="0" i="0" u="none" strike="noStrike">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a:effectLst/>
                        </a:rPr>
                        <a:t>Not available</a:t>
                      </a:r>
                      <a:endParaRPr lang="en-GB" sz="1300" b="0" i="0" u="none" strike="noStrike">
                        <a:solidFill>
                          <a:srgbClr val="171717"/>
                        </a:solidFill>
                        <a:effectLst/>
                        <a:latin typeface="Segoe UI" panose="020B0502040204020203" pitchFamily="34" charset="0"/>
                      </a:endParaRPr>
                    </a:p>
                  </a:txBody>
                  <a:tcPr marL="8742" marR="8742" marT="8742" marB="0" anchor="ctr"/>
                </a:tc>
                <a:extLst>
                  <a:ext uri="{0D108BD9-81ED-4DB2-BD59-A6C34878D82A}">
                    <a16:rowId xmlns:a16="http://schemas.microsoft.com/office/drawing/2014/main" val="4227389350"/>
                  </a:ext>
                </a:extLst>
              </a:tr>
              <a:tr h="1088165">
                <a:tc>
                  <a:txBody>
                    <a:bodyPr/>
                    <a:lstStyle/>
                    <a:p>
                      <a:pPr algn="ctr" fontAlgn="t"/>
                      <a:r>
                        <a:rPr lang="en-US" sz="1300" u="none" strike="noStrike" dirty="0">
                          <a:effectLst/>
                        </a:rPr>
                        <a:t>Guest, part of the tenant Azure AD</a:t>
                      </a:r>
                      <a:endParaRPr lang="en-US" sz="1300" b="0"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US" sz="1300" u="none" strike="noStrike" dirty="0">
                          <a:effectLst/>
                        </a:rPr>
                        <a:t>Interaction is allowed. Create, update, and delete aren't allowed.</a:t>
                      </a:r>
                      <a:endParaRPr lang="en-US" sz="1300" b="0"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a:effectLst/>
                        </a:rPr>
                        <a:t>Not available</a:t>
                      </a:r>
                      <a:endParaRPr lang="en-GB" sz="1300" b="0" i="0" u="none" strike="noStrike">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a:effectLst/>
                        </a:rPr>
                        <a:t>Not available</a:t>
                      </a:r>
                      <a:endParaRPr lang="en-GB" sz="1300" b="0" i="0" u="none" strike="noStrike">
                        <a:solidFill>
                          <a:srgbClr val="171717"/>
                        </a:solidFill>
                        <a:effectLst/>
                        <a:latin typeface="Segoe UI" panose="020B0502040204020203" pitchFamily="34" charset="0"/>
                      </a:endParaRPr>
                    </a:p>
                  </a:txBody>
                  <a:tcPr marL="8742" marR="8742" marT="8742" marB="0" anchor="ctr"/>
                </a:tc>
                <a:tc>
                  <a:txBody>
                    <a:bodyPr/>
                    <a:lstStyle/>
                    <a:p>
                      <a:pPr algn="ctr" fontAlgn="t"/>
                      <a:r>
                        <a:rPr lang="en-US" sz="1300" u="none" strike="noStrike" dirty="0">
                          <a:effectLst/>
                        </a:rPr>
                        <a:t>Interactions in the meeting chat are allowed.</a:t>
                      </a:r>
                      <a:endParaRPr lang="en-US" sz="1300" b="0"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US" sz="1300" u="none" strike="noStrike">
                          <a:effectLst/>
                        </a:rPr>
                        <a:t>Interactions in the meeting chat from Adaptive Card are allowed.</a:t>
                      </a:r>
                      <a:endParaRPr lang="en-US" sz="1300" b="0" i="0" u="none" strike="noStrike">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a:effectLst/>
                        </a:rPr>
                        <a:t>Available</a:t>
                      </a:r>
                      <a:endParaRPr lang="en-GB" sz="1300" b="0" i="0" u="none" strike="noStrike">
                        <a:solidFill>
                          <a:srgbClr val="171717"/>
                        </a:solidFill>
                        <a:effectLst/>
                        <a:latin typeface="Segoe UI" panose="020B0502040204020203" pitchFamily="34" charset="0"/>
                      </a:endParaRPr>
                    </a:p>
                  </a:txBody>
                  <a:tcPr marL="8742" marR="8742" marT="8742" marB="0" anchor="ctr"/>
                </a:tc>
                <a:tc>
                  <a:txBody>
                    <a:bodyPr/>
                    <a:lstStyle/>
                    <a:p>
                      <a:pPr algn="ctr" fontAlgn="t"/>
                      <a:r>
                        <a:rPr lang="en-US" sz="1300" u="none" strike="noStrike">
                          <a:effectLst/>
                        </a:rPr>
                        <a:t>Can start, view, and interact with app on the meeting stage only on Teams desktop client</a:t>
                      </a:r>
                      <a:endParaRPr lang="en-US" sz="1300" b="0" i="0" u="none" strike="noStrike">
                        <a:solidFill>
                          <a:srgbClr val="171717"/>
                        </a:solidFill>
                        <a:effectLst/>
                        <a:latin typeface="Segoe UI" panose="020B0502040204020203" pitchFamily="34" charset="0"/>
                      </a:endParaRPr>
                    </a:p>
                  </a:txBody>
                  <a:tcPr marL="8742" marR="8742" marT="8742" marB="0" anchor="ctr"/>
                </a:tc>
                <a:extLst>
                  <a:ext uri="{0D108BD9-81ED-4DB2-BD59-A6C34878D82A}">
                    <a16:rowId xmlns:a16="http://schemas.microsoft.com/office/drawing/2014/main" val="662283761"/>
                  </a:ext>
                </a:extLst>
              </a:tr>
              <a:tr h="1343386">
                <a:tc>
                  <a:txBody>
                    <a:bodyPr/>
                    <a:lstStyle/>
                    <a:p>
                      <a:pPr algn="ctr" fontAlgn="t"/>
                      <a:r>
                        <a:rPr lang="en-GB" sz="1300" u="none" strike="noStrike">
                          <a:effectLst/>
                        </a:rPr>
                        <a:t>Federated Users</a:t>
                      </a:r>
                      <a:endParaRPr lang="en-GB" sz="1300" b="0" i="0" u="none" strike="noStrike">
                        <a:solidFill>
                          <a:srgbClr val="000000"/>
                        </a:solidFill>
                        <a:effectLst/>
                        <a:latin typeface="Calibri" panose="020F0502020204030204" pitchFamily="34" charset="0"/>
                      </a:endParaRPr>
                    </a:p>
                  </a:txBody>
                  <a:tcPr marL="8742" marR="8742" marT="8742" marB="0" anchor="ctr"/>
                </a:tc>
                <a:tc>
                  <a:txBody>
                    <a:bodyPr/>
                    <a:lstStyle/>
                    <a:p>
                      <a:pPr algn="ctr" fontAlgn="t"/>
                      <a:r>
                        <a:rPr lang="en-US" sz="1300" u="none" strike="noStrike">
                          <a:effectLst/>
                        </a:rPr>
                        <a:t>Interaction is allowed in scheduled meetings. Create, update, and delete aren't allowed.</a:t>
                      </a:r>
                      <a:endParaRPr lang="en-US" sz="1300" b="0" i="0" u="none" strike="noStrike">
                        <a:solidFill>
                          <a:srgbClr val="171717"/>
                        </a:solidFill>
                        <a:effectLst/>
                        <a:latin typeface="Segoe UI" panose="020B0502040204020203" pitchFamily="34" charset="0"/>
                      </a:endParaRPr>
                    </a:p>
                  </a:txBody>
                  <a:tcPr marL="8742" marR="8742" marT="8742" marB="0" anchor="ctr"/>
                </a:tc>
                <a:tc>
                  <a:txBody>
                    <a:bodyPr/>
                    <a:lstStyle/>
                    <a:p>
                      <a:pPr algn="ctr" fontAlgn="t"/>
                      <a:r>
                        <a:rPr lang="en-US" sz="1300" u="none" strike="noStrike">
                          <a:effectLst/>
                        </a:rPr>
                        <a:t>Interaction is allowed. Acquire, update, and delete aren't allowed.</a:t>
                      </a:r>
                      <a:endParaRPr lang="en-US" sz="1300" b="0" i="0" u="none" strike="noStrike">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a:effectLst/>
                        </a:rPr>
                        <a:t>Not available</a:t>
                      </a:r>
                      <a:endParaRPr lang="en-GB" sz="1300" b="0" i="0" u="none" strike="noStrike">
                        <a:solidFill>
                          <a:srgbClr val="171717"/>
                        </a:solidFill>
                        <a:effectLst/>
                        <a:latin typeface="Segoe UI" panose="020B0502040204020203" pitchFamily="34" charset="0"/>
                      </a:endParaRPr>
                    </a:p>
                  </a:txBody>
                  <a:tcPr marL="8742" marR="8742" marT="8742" marB="0" anchor="ctr"/>
                </a:tc>
                <a:tc>
                  <a:txBody>
                    <a:bodyPr/>
                    <a:lstStyle/>
                    <a:p>
                      <a:pPr algn="ctr" fontAlgn="t"/>
                      <a:r>
                        <a:rPr lang="en-US" sz="1300" u="none" strike="noStrike" dirty="0">
                          <a:effectLst/>
                        </a:rPr>
                        <a:t>Interactions in the meeting chat are allowed.</a:t>
                      </a:r>
                      <a:endParaRPr lang="en-US" sz="1300" b="0"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US" sz="1300" u="none" strike="noStrike" dirty="0">
                          <a:effectLst/>
                        </a:rPr>
                        <a:t>Interactions in the meeting chat from Adaptive Card are allowed.</a:t>
                      </a:r>
                      <a:endParaRPr lang="en-US" sz="1300" b="0"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GB" sz="1300" u="none" strike="noStrike" dirty="0">
                          <a:effectLst/>
                        </a:rPr>
                        <a:t>Not available</a:t>
                      </a:r>
                      <a:endParaRPr lang="en-GB" sz="1300" b="0" i="0" u="none" strike="noStrike" dirty="0">
                        <a:solidFill>
                          <a:srgbClr val="171717"/>
                        </a:solidFill>
                        <a:effectLst/>
                        <a:latin typeface="Segoe UI" panose="020B0502040204020203" pitchFamily="34" charset="0"/>
                      </a:endParaRPr>
                    </a:p>
                  </a:txBody>
                  <a:tcPr marL="8742" marR="8742" marT="8742" marB="0" anchor="ctr"/>
                </a:tc>
                <a:tc>
                  <a:txBody>
                    <a:bodyPr/>
                    <a:lstStyle/>
                    <a:p>
                      <a:pPr algn="ctr" fontAlgn="t"/>
                      <a:r>
                        <a:rPr lang="en-US" sz="1300" u="none" strike="noStrike" dirty="0">
                          <a:effectLst/>
                        </a:rPr>
                        <a:t>Can start, view, and interact with app on the meeting stage only on Teams desktop client.</a:t>
                      </a:r>
                      <a:endParaRPr lang="en-US" sz="1300" b="0" i="0" u="none" strike="noStrike" dirty="0">
                        <a:solidFill>
                          <a:srgbClr val="171717"/>
                        </a:solidFill>
                        <a:effectLst/>
                        <a:latin typeface="Segoe UI" panose="020B0502040204020203" pitchFamily="34" charset="0"/>
                      </a:endParaRPr>
                    </a:p>
                  </a:txBody>
                  <a:tcPr marL="8742" marR="8742" marT="8742" marB="0" anchor="ctr"/>
                </a:tc>
                <a:extLst>
                  <a:ext uri="{0D108BD9-81ED-4DB2-BD59-A6C34878D82A}">
                    <a16:rowId xmlns:a16="http://schemas.microsoft.com/office/drawing/2014/main" val="3559509032"/>
                  </a:ext>
                </a:extLst>
              </a:tr>
            </a:tbl>
          </a:graphicData>
        </a:graphic>
      </p:graphicFrame>
    </p:spTree>
    <p:extLst>
      <p:ext uri="{BB962C8B-B14F-4D97-AF65-F5344CB8AC3E}">
        <p14:creationId xmlns:p14="http://schemas.microsoft.com/office/powerpoint/2010/main" val="1737069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638881" y="417576"/>
            <a:ext cx="10909640" cy="1249394"/>
          </a:xfrm>
          <a:prstGeom prst="ellipse">
            <a:avLst/>
          </a:prstGeom>
        </p:spPr>
        <p:txBody>
          <a:bodyPr vert="horz" lIns="91440" tIns="45720" rIns="91440" bIns="45720" rtlCol="0" anchor="ctr">
            <a:normAutofit fontScale="90000"/>
          </a:bodyPr>
          <a:lstStyle/>
          <a:p>
            <a:pPr algn="ctr"/>
            <a:r>
              <a:rPr lang="en-US" sz="4600" kern="1200" dirty="0">
                <a:solidFill>
                  <a:schemeClr val="tx1"/>
                </a:solidFill>
                <a:latin typeface="+mj-lt"/>
                <a:ea typeface="+mj-ea"/>
                <a:cs typeface="+mj-cs"/>
              </a:rPr>
              <a:t>Enable your app for Teams meetings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Box 3">
            <a:extLst>
              <a:ext uri="{FF2B5EF4-FFF2-40B4-BE49-F238E27FC236}">
                <a16:creationId xmlns:a16="http://schemas.microsoft.com/office/drawing/2014/main" id="{465D4019-4ABD-1907-739F-BA5547C78DC7}"/>
              </a:ext>
            </a:extLst>
          </p:cNvPr>
          <p:cNvSpPr txBox="1">
            <a:spLocks/>
          </p:cNvSpPr>
          <p:nvPr/>
        </p:nvSpPr>
        <p:spPr>
          <a:xfrm>
            <a:off x="9013769" y="1827700"/>
            <a:ext cx="2893620" cy="3768596"/>
          </a:xfrm>
          <a:prstGeom prst="rect">
            <a:avLst/>
          </a:prstGeom>
          <a:noFill/>
          <a:ln>
            <a:solidFill>
              <a:srgbClr val="262626"/>
            </a:solidFill>
          </a:ln>
        </p:spPr>
        <p:txBody>
          <a:bodyPr wrap="square" rtlCol="0">
            <a:spAutoFit/>
          </a:bodyPr>
          <a:lstStyle/>
          <a:p>
            <a:pPr>
              <a:lnSpc>
                <a:spcPct val="150000"/>
              </a:lnSpc>
            </a:pPr>
            <a:r>
              <a:rPr lang="en-US" sz="1600" b="1" dirty="0">
                <a:solidFill>
                  <a:srgbClr val="4B53BC"/>
                </a:solidFill>
                <a:latin typeface="Segoe UI Semibold" panose="020B0502040204020203" pitchFamily="34" charset="0"/>
                <a:cs typeface="Segoe UI Semibold" panose="020B0502040204020203" pitchFamily="34" charset="0"/>
              </a:rPr>
              <a:t>Meeting Stages</a:t>
            </a:r>
          </a:p>
          <a:p>
            <a:pPr>
              <a:lnSpc>
                <a:spcPct val="150000"/>
              </a:lnSpc>
            </a:pPr>
            <a:endParaRPr lang="en-US" sz="500" b="1" dirty="0">
              <a:solidFill>
                <a:srgbClr val="6262A9"/>
              </a:solidFill>
              <a:latin typeface="Segoe UI Semibold" panose="020B0502040204020203" pitchFamily="34" charset="0"/>
              <a:cs typeface="Segoe UI Semibold" panose="020B0502040204020203" pitchFamily="34" charset="0"/>
            </a:endParaRP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Apps in meetings require </a:t>
            </a:r>
            <a:r>
              <a:rPr lang="en-US" sz="1400" dirty="0" err="1">
                <a:solidFill>
                  <a:schemeClr val="bg2">
                    <a:lumMod val="25000"/>
                  </a:schemeClr>
                </a:solidFill>
                <a:latin typeface="Segoe UI" panose="020B0502040204020203" pitchFamily="34" charset="0"/>
                <a:cs typeface="Segoe UI" panose="020B0502040204020203" pitchFamily="34" charset="0"/>
              </a:rPr>
              <a:t>groupchat</a:t>
            </a:r>
            <a:r>
              <a:rPr lang="en-US" sz="1400" dirty="0">
                <a:solidFill>
                  <a:schemeClr val="bg2">
                    <a:lumMod val="25000"/>
                  </a:schemeClr>
                </a:solidFill>
                <a:latin typeface="Segoe UI" panose="020B0502040204020203" pitchFamily="34" charset="0"/>
                <a:cs typeface="Segoe UI" panose="020B0502040204020203" pitchFamily="34" charset="0"/>
              </a:rPr>
              <a:t> scope. The team scope works for tabs in channels only.</a:t>
            </a:r>
          </a:p>
          <a:p>
            <a:pPr marL="285750" indent="-285750">
              <a:lnSpc>
                <a:spcPct val="150000"/>
              </a:lnSpc>
              <a:buFont typeface="Wingdings" panose="05000000000000000000" pitchFamily="2" charset="2"/>
              <a:buChar char="§"/>
            </a:pPr>
            <a:r>
              <a:rPr lang="en-US" sz="1400" dirty="0">
                <a:solidFill>
                  <a:schemeClr val="bg2">
                    <a:lumMod val="25000"/>
                  </a:schemeClr>
                </a:solidFill>
                <a:latin typeface="Segoe UI" panose="020B0502040204020203" pitchFamily="34" charset="0"/>
                <a:cs typeface="Segoe UI" panose="020B0502040204020203" pitchFamily="34" charset="0"/>
              </a:rPr>
              <a:t>Apps in meetings can use the following contexts: </a:t>
            </a:r>
            <a:r>
              <a:rPr lang="en-US" sz="1400" dirty="0" err="1">
                <a:solidFill>
                  <a:schemeClr val="bg2">
                    <a:lumMod val="25000"/>
                  </a:schemeClr>
                </a:solidFill>
                <a:latin typeface="Segoe UI" panose="020B0502040204020203" pitchFamily="34" charset="0"/>
                <a:cs typeface="Segoe UI" panose="020B0502040204020203" pitchFamily="34" charset="0"/>
              </a:rPr>
              <a:t>meetingChatTab</a:t>
            </a:r>
            <a:r>
              <a:rPr lang="en-US" sz="1400" dirty="0">
                <a:solidFill>
                  <a:schemeClr val="bg2">
                    <a:lumMod val="25000"/>
                  </a:schemeClr>
                </a:solidFill>
                <a:latin typeface="Segoe UI" panose="020B0502040204020203" pitchFamily="34" charset="0"/>
                <a:cs typeface="Segoe UI" panose="020B0502040204020203" pitchFamily="34" charset="0"/>
              </a:rPr>
              <a:t>, </a:t>
            </a:r>
            <a:r>
              <a:rPr lang="en-US" sz="1400" dirty="0" err="1">
                <a:solidFill>
                  <a:schemeClr val="bg2">
                    <a:lumMod val="25000"/>
                  </a:schemeClr>
                </a:solidFill>
                <a:latin typeface="Segoe UI" panose="020B0502040204020203" pitchFamily="34" charset="0"/>
                <a:cs typeface="Segoe UI" panose="020B0502040204020203" pitchFamily="34" charset="0"/>
              </a:rPr>
              <a:t>meetingDetailsTab</a:t>
            </a:r>
            <a:r>
              <a:rPr lang="en-US" sz="1400" dirty="0">
                <a:solidFill>
                  <a:schemeClr val="bg2">
                    <a:lumMod val="25000"/>
                  </a:schemeClr>
                </a:solidFill>
                <a:latin typeface="Segoe UI" panose="020B0502040204020203" pitchFamily="34" charset="0"/>
                <a:cs typeface="Segoe UI" panose="020B0502040204020203" pitchFamily="34" charset="0"/>
              </a:rPr>
              <a:t>, </a:t>
            </a:r>
            <a:r>
              <a:rPr lang="en-US" sz="1400" dirty="0" err="1">
                <a:solidFill>
                  <a:schemeClr val="bg2">
                    <a:lumMod val="25000"/>
                  </a:schemeClr>
                </a:solidFill>
                <a:latin typeface="Segoe UI" panose="020B0502040204020203" pitchFamily="34" charset="0"/>
                <a:cs typeface="Segoe UI" panose="020B0502040204020203" pitchFamily="34" charset="0"/>
              </a:rPr>
              <a:t>meetingSidePanel</a:t>
            </a:r>
            <a:r>
              <a:rPr lang="en-US" sz="1400" dirty="0">
                <a:solidFill>
                  <a:schemeClr val="bg2">
                    <a:lumMod val="25000"/>
                  </a:schemeClr>
                </a:solidFill>
                <a:latin typeface="Segoe UI" panose="020B0502040204020203" pitchFamily="34" charset="0"/>
                <a:cs typeface="Segoe UI" panose="020B0502040204020203" pitchFamily="34" charset="0"/>
              </a:rPr>
              <a:t> and </a:t>
            </a:r>
            <a:r>
              <a:rPr lang="en-US" sz="1400" dirty="0" err="1">
                <a:solidFill>
                  <a:schemeClr val="bg2">
                    <a:lumMod val="25000"/>
                  </a:schemeClr>
                </a:solidFill>
                <a:latin typeface="Segoe UI" panose="020B0502040204020203" pitchFamily="34" charset="0"/>
                <a:cs typeface="Segoe UI" panose="020B0502040204020203" pitchFamily="34" charset="0"/>
              </a:rPr>
              <a:t>meetingStage</a:t>
            </a:r>
            <a:r>
              <a:rPr lang="en-US" sz="1400" dirty="0">
                <a:solidFill>
                  <a:schemeClr val="bg2">
                    <a:lumMod val="25000"/>
                  </a:schemeClr>
                </a:solidFill>
                <a:latin typeface="Segoe UI" panose="020B0502040204020203" pitchFamily="34" charset="0"/>
                <a:cs typeface="Segoe UI" panose="020B0502040204020203" pitchFamily="34" charset="0"/>
              </a:rPr>
              <a:t>.</a:t>
            </a:r>
          </a:p>
        </p:txBody>
      </p:sp>
      <p:graphicFrame>
        <p:nvGraphicFramePr>
          <p:cNvPr id="9" name="Table 8">
            <a:extLst>
              <a:ext uri="{FF2B5EF4-FFF2-40B4-BE49-F238E27FC236}">
                <a16:creationId xmlns:a16="http://schemas.microsoft.com/office/drawing/2014/main" id="{8A848AB1-867F-D908-BF23-8E3F213D7D9B}"/>
              </a:ext>
            </a:extLst>
          </p:cNvPr>
          <p:cNvGraphicFramePr>
            <a:graphicFrameLocks noGrp="1"/>
          </p:cNvGraphicFramePr>
          <p:nvPr>
            <p:extLst>
              <p:ext uri="{D42A27DB-BD31-4B8C-83A1-F6EECF244321}">
                <p14:modId xmlns:p14="http://schemas.microsoft.com/office/powerpoint/2010/main" val="2692760302"/>
              </p:ext>
            </p:extLst>
          </p:nvPr>
        </p:nvGraphicFramePr>
        <p:xfrm>
          <a:off x="3480619" y="1827700"/>
          <a:ext cx="5356806" cy="4267200"/>
        </p:xfrm>
        <a:graphic>
          <a:graphicData uri="http://schemas.openxmlformats.org/drawingml/2006/table">
            <a:tbl>
              <a:tblPr firstRow="1" bandCol="1">
                <a:tableStyleId>{0505E3EF-67EA-436B-97B2-0124C06EBD24}</a:tableStyleId>
              </a:tblPr>
              <a:tblGrid>
                <a:gridCol w="1724606">
                  <a:extLst>
                    <a:ext uri="{9D8B030D-6E8A-4147-A177-3AD203B41FA5}">
                      <a16:colId xmlns:a16="http://schemas.microsoft.com/office/drawing/2014/main" val="268809962"/>
                    </a:ext>
                  </a:extLst>
                </a:gridCol>
                <a:gridCol w="3632200">
                  <a:extLst>
                    <a:ext uri="{9D8B030D-6E8A-4147-A177-3AD203B41FA5}">
                      <a16:colId xmlns:a16="http://schemas.microsoft.com/office/drawing/2014/main" val="3482004589"/>
                    </a:ext>
                  </a:extLst>
                </a:gridCol>
              </a:tblGrid>
              <a:tr h="213360">
                <a:tc>
                  <a:txBody>
                    <a:bodyPr/>
                    <a:lstStyle/>
                    <a:p>
                      <a:pPr algn="l" fontAlgn="t"/>
                      <a:r>
                        <a:rPr lang="en-GB" sz="1200" u="none" strike="noStrike" dirty="0">
                          <a:effectLst/>
                        </a:rPr>
                        <a:t>Value</a:t>
                      </a:r>
                      <a:endParaRPr lang="en-GB" sz="1200" b="1" i="0" u="none" strike="noStrike" dirty="0">
                        <a:solidFill>
                          <a:srgbClr val="171717"/>
                        </a:solidFill>
                        <a:effectLst/>
                        <a:latin typeface="Segoe UI" panose="020B0502040204020203" pitchFamily="34" charset="0"/>
                      </a:endParaRPr>
                    </a:p>
                  </a:txBody>
                  <a:tcPr marL="7620" marR="7620" marT="7620" marB="0" anchor="ctr"/>
                </a:tc>
                <a:tc>
                  <a:txBody>
                    <a:bodyPr/>
                    <a:lstStyle/>
                    <a:p>
                      <a:pPr algn="l" fontAlgn="t"/>
                      <a:r>
                        <a:rPr lang="en-GB" sz="1200" u="none" strike="noStrike" dirty="0">
                          <a:effectLst/>
                        </a:rPr>
                        <a:t>Description</a:t>
                      </a:r>
                      <a:endParaRPr lang="en-GB" sz="1200" b="1" i="0" u="none" strike="noStrike" dirty="0">
                        <a:solidFill>
                          <a:srgbClr val="171717"/>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1009041417"/>
                  </a:ext>
                </a:extLst>
              </a:tr>
              <a:tr h="213360">
                <a:tc>
                  <a:txBody>
                    <a:bodyPr/>
                    <a:lstStyle/>
                    <a:p>
                      <a:pPr algn="l" fontAlgn="t"/>
                      <a:r>
                        <a:rPr lang="en-GB" sz="1200" u="none" strike="noStrike" dirty="0" err="1">
                          <a:effectLst/>
                        </a:rPr>
                        <a:t>channelTab</a:t>
                      </a:r>
                      <a:endParaRPr lang="en-GB" sz="1200" b="1" i="0" u="none" strike="noStrike" dirty="0">
                        <a:solidFill>
                          <a:srgbClr val="171717"/>
                        </a:solidFill>
                        <a:effectLst/>
                        <a:latin typeface="Segoe UI" panose="020B0502040204020203" pitchFamily="34" charset="0"/>
                      </a:endParaRPr>
                    </a:p>
                  </a:txBody>
                  <a:tcPr marL="7620" marR="7620" marT="7620" marB="0" anchor="ctr"/>
                </a:tc>
                <a:tc>
                  <a:txBody>
                    <a:bodyPr/>
                    <a:lstStyle/>
                    <a:p>
                      <a:pPr algn="l" fontAlgn="t"/>
                      <a:r>
                        <a:rPr lang="en-US" sz="1200" u="none" strike="noStrike" dirty="0">
                          <a:effectLst/>
                        </a:rPr>
                        <a:t>A tab in the header of a team channel.</a:t>
                      </a:r>
                      <a:endParaRPr lang="en-US" sz="1200" b="0" i="0" u="none" strike="noStrike" dirty="0">
                        <a:solidFill>
                          <a:srgbClr val="171717"/>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1701507114"/>
                  </a:ext>
                </a:extLst>
              </a:tr>
              <a:tr h="640080">
                <a:tc>
                  <a:txBody>
                    <a:bodyPr/>
                    <a:lstStyle/>
                    <a:p>
                      <a:pPr algn="l" fontAlgn="t"/>
                      <a:r>
                        <a:rPr lang="en-GB" sz="1200" u="none" strike="noStrike" kern="1200" dirty="0" err="1">
                          <a:solidFill>
                            <a:schemeClr val="tx1"/>
                          </a:solidFill>
                          <a:effectLst/>
                        </a:rPr>
                        <a:t>privateChatTab</a:t>
                      </a:r>
                      <a:endParaRPr lang="en-GB" sz="1200" u="none" strike="noStrike" kern="1200" dirty="0">
                        <a:solidFill>
                          <a:schemeClr val="tx1"/>
                        </a:solidFill>
                        <a:effectLst/>
                        <a:latin typeface="+mn-lt"/>
                        <a:ea typeface="+mn-ea"/>
                        <a:cs typeface="+mn-cs"/>
                      </a:endParaRPr>
                    </a:p>
                  </a:txBody>
                  <a:tcPr marL="7620" marR="7620" marT="7620" marB="0" anchor="ctr"/>
                </a:tc>
                <a:tc>
                  <a:txBody>
                    <a:bodyPr/>
                    <a:lstStyle/>
                    <a:p>
                      <a:pPr algn="l" fontAlgn="t"/>
                      <a:r>
                        <a:rPr lang="en-US" sz="1200" u="none" strike="noStrike" dirty="0">
                          <a:effectLst/>
                        </a:rPr>
                        <a:t>A tab in the header of a group chat between a set of users, not in the context of a team or meeting.</a:t>
                      </a:r>
                      <a:endParaRPr lang="en-US" sz="1200" b="0" i="0" u="none" strike="noStrike" dirty="0">
                        <a:solidFill>
                          <a:srgbClr val="171717"/>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110674665"/>
                  </a:ext>
                </a:extLst>
              </a:tr>
              <a:tr h="1066800">
                <a:tc>
                  <a:txBody>
                    <a:bodyPr/>
                    <a:lstStyle/>
                    <a:p>
                      <a:pPr algn="l" fontAlgn="t"/>
                      <a:r>
                        <a:rPr lang="en-GB" sz="1200" u="none" strike="noStrike" dirty="0" err="1">
                          <a:effectLst/>
                        </a:rPr>
                        <a:t>meetingChatTab</a:t>
                      </a:r>
                      <a:endParaRPr lang="en-GB" sz="1200" b="1" i="0" u="none" strike="noStrike" dirty="0">
                        <a:solidFill>
                          <a:srgbClr val="171717"/>
                        </a:solidFill>
                        <a:effectLst/>
                        <a:latin typeface="Segoe UI" panose="020B0502040204020203" pitchFamily="34" charset="0"/>
                      </a:endParaRPr>
                    </a:p>
                  </a:txBody>
                  <a:tcPr marL="7620" marR="7620" marT="7620" marB="0" anchor="ctr"/>
                </a:tc>
                <a:tc>
                  <a:txBody>
                    <a:bodyPr/>
                    <a:lstStyle/>
                    <a:p>
                      <a:pPr algn="l" fontAlgn="t"/>
                      <a:r>
                        <a:rPr lang="en-US" sz="1200" u="none" strike="noStrike" dirty="0">
                          <a:effectLst/>
                        </a:rPr>
                        <a:t>A tab in the header of a group chat between a set of users for a scheduled meeting. You can specify either </a:t>
                      </a:r>
                      <a:r>
                        <a:rPr lang="en-US" sz="1200" u="none" strike="noStrike" dirty="0" err="1">
                          <a:effectLst/>
                        </a:rPr>
                        <a:t>meetingChatTab</a:t>
                      </a:r>
                      <a:r>
                        <a:rPr lang="en-US" sz="1200" u="none" strike="noStrike" dirty="0">
                          <a:effectLst/>
                        </a:rPr>
                        <a:t> or </a:t>
                      </a:r>
                      <a:r>
                        <a:rPr lang="en-US" sz="1200" u="none" strike="noStrike" dirty="0" err="1">
                          <a:effectLst/>
                        </a:rPr>
                        <a:t>meetingDetailsTab</a:t>
                      </a:r>
                      <a:r>
                        <a:rPr lang="en-US" sz="1200" u="none" strike="noStrike" dirty="0">
                          <a:effectLst/>
                        </a:rPr>
                        <a:t> to ensure the apps work in mobile.</a:t>
                      </a:r>
                      <a:endParaRPr lang="en-US" sz="1200" b="0" i="0" u="none" strike="noStrike" dirty="0">
                        <a:solidFill>
                          <a:srgbClr val="171717"/>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806217972"/>
                  </a:ext>
                </a:extLst>
              </a:tr>
              <a:tr h="853440">
                <a:tc>
                  <a:txBody>
                    <a:bodyPr/>
                    <a:lstStyle/>
                    <a:p>
                      <a:pPr algn="l" fontAlgn="t"/>
                      <a:r>
                        <a:rPr lang="en-GB" sz="1200" u="none" strike="noStrike">
                          <a:effectLst/>
                        </a:rPr>
                        <a:t>meetingDetailsTab</a:t>
                      </a:r>
                      <a:endParaRPr lang="en-GB" sz="1200" b="1" i="0" u="none" strike="noStrike">
                        <a:solidFill>
                          <a:srgbClr val="171717"/>
                        </a:solidFill>
                        <a:effectLst/>
                        <a:latin typeface="Segoe UI" panose="020B0502040204020203" pitchFamily="34" charset="0"/>
                      </a:endParaRPr>
                    </a:p>
                  </a:txBody>
                  <a:tcPr marL="7620" marR="7620" marT="7620" marB="0" anchor="ctr"/>
                </a:tc>
                <a:tc>
                  <a:txBody>
                    <a:bodyPr/>
                    <a:lstStyle/>
                    <a:p>
                      <a:pPr algn="l" fontAlgn="t"/>
                      <a:r>
                        <a:rPr lang="en-US" sz="1200" u="none" strike="noStrike" dirty="0">
                          <a:effectLst/>
                        </a:rPr>
                        <a:t>A tab in the header of the meeting details view of the calendar. You can specify either </a:t>
                      </a:r>
                      <a:r>
                        <a:rPr lang="en-US" sz="1200" u="none" strike="noStrike" dirty="0" err="1">
                          <a:effectLst/>
                        </a:rPr>
                        <a:t>meetingChatTab</a:t>
                      </a:r>
                      <a:r>
                        <a:rPr lang="en-US" sz="1200" u="none" strike="noStrike" dirty="0">
                          <a:effectLst/>
                        </a:rPr>
                        <a:t> or </a:t>
                      </a:r>
                      <a:r>
                        <a:rPr lang="en-US" sz="1200" u="none" strike="noStrike" dirty="0" err="1">
                          <a:effectLst/>
                        </a:rPr>
                        <a:t>meetingDetailsTab</a:t>
                      </a:r>
                      <a:r>
                        <a:rPr lang="en-US" sz="1200" u="none" strike="noStrike" dirty="0">
                          <a:effectLst/>
                        </a:rPr>
                        <a:t> to ensure the apps work in mobile.</a:t>
                      </a:r>
                      <a:endParaRPr lang="en-US" sz="1200" b="0" i="0" u="none" strike="noStrike" dirty="0">
                        <a:solidFill>
                          <a:srgbClr val="171717"/>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466337494"/>
                  </a:ext>
                </a:extLst>
              </a:tr>
              <a:tr h="426720">
                <a:tc>
                  <a:txBody>
                    <a:bodyPr/>
                    <a:lstStyle/>
                    <a:p>
                      <a:pPr algn="l" fontAlgn="t"/>
                      <a:r>
                        <a:rPr lang="en-GB" sz="1200" u="none" strike="noStrike" dirty="0" err="1">
                          <a:effectLst/>
                        </a:rPr>
                        <a:t>meetingSidePanel</a:t>
                      </a:r>
                      <a:endParaRPr lang="en-GB" sz="1200" b="1" i="0" u="none" strike="noStrike" dirty="0">
                        <a:solidFill>
                          <a:srgbClr val="171717"/>
                        </a:solidFill>
                        <a:effectLst/>
                        <a:latin typeface="Segoe UI" panose="020B0502040204020203" pitchFamily="34" charset="0"/>
                      </a:endParaRPr>
                    </a:p>
                  </a:txBody>
                  <a:tcPr marL="7620" marR="7620" marT="7620" marB="0" anchor="ctr"/>
                </a:tc>
                <a:tc>
                  <a:txBody>
                    <a:bodyPr/>
                    <a:lstStyle/>
                    <a:p>
                      <a:pPr algn="l" fontAlgn="t"/>
                      <a:r>
                        <a:rPr lang="en-US" sz="1200" u="none" strike="noStrike" dirty="0">
                          <a:effectLst/>
                        </a:rPr>
                        <a:t>An in-meeting panel opened through the unified bar (U-bar).</a:t>
                      </a:r>
                      <a:endParaRPr lang="en-US" sz="1200" b="0" i="0" u="none" strike="noStrike" dirty="0">
                        <a:solidFill>
                          <a:srgbClr val="171717"/>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394579190"/>
                  </a:ext>
                </a:extLst>
              </a:tr>
              <a:tr h="853440">
                <a:tc>
                  <a:txBody>
                    <a:bodyPr/>
                    <a:lstStyle/>
                    <a:p>
                      <a:pPr algn="l" fontAlgn="t"/>
                      <a:r>
                        <a:rPr lang="en-GB" sz="1200" u="none" strike="noStrike" dirty="0" err="1">
                          <a:effectLst/>
                        </a:rPr>
                        <a:t>meetingStage</a:t>
                      </a:r>
                      <a:endParaRPr lang="en-GB" sz="1200" b="1" i="0" u="none" strike="noStrike" dirty="0">
                        <a:solidFill>
                          <a:srgbClr val="171717"/>
                        </a:solidFill>
                        <a:effectLst/>
                        <a:latin typeface="Segoe UI" panose="020B0502040204020203" pitchFamily="34" charset="0"/>
                      </a:endParaRPr>
                    </a:p>
                  </a:txBody>
                  <a:tcPr marL="7620" marR="7620" marT="7620" marB="0" anchor="ctr"/>
                </a:tc>
                <a:tc>
                  <a:txBody>
                    <a:bodyPr/>
                    <a:lstStyle/>
                    <a:p>
                      <a:pPr algn="l" fontAlgn="t"/>
                      <a:r>
                        <a:rPr lang="en-US" sz="1200" u="none" strike="noStrike" dirty="0">
                          <a:effectLst/>
                        </a:rPr>
                        <a:t>An app from the </a:t>
                      </a:r>
                      <a:r>
                        <a:rPr lang="en-US" sz="1200" u="none" strike="noStrike" dirty="0" err="1">
                          <a:effectLst/>
                        </a:rPr>
                        <a:t>meetingSidePanel</a:t>
                      </a:r>
                      <a:r>
                        <a:rPr lang="en-US" sz="1200" u="none" strike="noStrike" dirty="0">
                          <a:effectLst/>
                        </a:rPr>
                        <a:t> can be shared to the meeting stage. You can't use this app either on mobile or Teams room clients.</a:t>
                      </a:r>
                      <a:endParaRPr lang="en-US" sz="1200" b="0" i="0" u="none" strike="noStrike" dirty="0">
                        <a:solidFill>
                          <a:srgbClr val="171717"/>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3630347876"/>
                  </a:ext>
                </a:extLst>
              </a:tr>
            </a:tbl>
          </a:graphicData>
        </a:graphic>
      </p:graphicFrame>
      <p:sp>
        <p:nvSpPr>
          <p:cNvPr id="11" name="TextBox 10">
            <a:extLst>
              <a:ext uri="{FF2B5EF4-FFF2-40B4-BE49-F238E27FC236}">
                <a16:creationId xmlns:a16="http://schemas.microsoft.com/office/drawing/2014/main" id="{73538CF3-BF07-83D8-A115-3026BCA712F2}"/>
              </a:ext>
            </a:extLst>
          </p:cNvPr>
          <p:cNvSpPr txBox="1">
            <a:spLocks/>
          </p:cNvSpPr>
          <p:nvPr/>
        </p:nvSpPr>
        <p:spPr>
          <a:xfrm>
            <a:off x="138371" y="1827700"/>
            <a:ext cx="2893620" cy="1301382"/>
          </a:xfrm>
          <a:prstGeom prst="rect">
            <a:avLst/>
          </a:prstGeom>
          <a:noFill/>
          <a:ln>
            <a:solidFill>
              <a:srgbClr val="262626"/>
            </a:solidFill>
          </a:ln>
        </p:spPr>
        <p:txBody>
          <a:bodyPr wrap="square" rtlCol="0">
            <a:spAutoFit/>
          </a:bodyPr>
          <a:lstStyle/>
          <a:p>
            <a:pPr>
              <a:lnSpc>
                <a:spcPct val="150000"/>
              </a:lnSpc>
            </a:pPr>
            <a:r>
              <a:rPr lang="en-US" sz="1600" b="1" dirty="0">
                <a:solidFill>
                  <a:srgbClr val="4B53BC"/>
                </a:solidFill>
                <a:latin typeface="Segoe UI Semibold" panose="020B0502040204020203" pitchFamily="34" charset="0"/>
                <a:cs typeface="Segoe UI Semibold" panose="020B0502040204020203" pitchFamily="34" charset="0"/>
              </a:rPr>
              <a:t>Tab</a:t>
            </a:r>
          </a:p>
          <a:p>
            <a:pPr>
              <a:lnSpc>
                <a:spcPct val="150000"/>
              </a:lnSpc>
            </a:pPr>
            <a:r>
              <a:rPr lang="en-US" sz="1600" b="1" dirty="0">
                <a:solidFill>
                  <a:srgbClr val="4B53BC"/>
                </a:solidFill>
                <a:latin typeface="Segoe UI Semibold" panose="020B0502040204020203" pitchFamily="34" charset="0"/>
                <a:cs typeface="Segoe UI Semibold" panose="020B0502040204020203" pitchFamily="34" charset="0"/>
              </a:rPr>
              <a:t>Bot</a:t>
            </a:r>
          </a:p>
          <a:p>
            <a:pPr>
              <a:lnSpc>
                <a:spcPct val="150000"/>
              </a:lnSpc>
            </a:pPr>
            <a:r>
              <a:rPr lang="en-US" sz="1600" b="1" dirty="0">
                <a:solidFill>
                  <a:srgbClr val="4B53BC"/>
                </a:solidFill>
                <a:latin typeface="Segoe UI Semibold" panose="020B0502040204020203" pitchFamily="34" charset="0"/>
                <a:cs typeface="Segoe UI Semibold" panose="020B0502040204020203" pitchFamily="34" charset="0"/>
              </a:rPr>
              <a:t>Messaging extension</a:t>
            </a:r>
          </a:p>
          <a:p>
            <a:pPr>
              <a:lnSpc>
                <a:spcPct val="150000"/>
              </a:lnSpc>
            </a:pPr>
            <a:endParaRPr lang="en-US" sz="500" b="1" dirty="0">
              <a:solidFill>
                <a:srgbClr val="6262A9"/>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43662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638881" y="417576"/>
            <a:ext cx="10909640" cy="1249394"/>
          </a:xfrm>
          <a:prstGeom prst="ellipse">
            <a:avLst/>
          </a:prstGeom>
        </p:spPr>
        <p:txBody>
          <a:bodyPr vert="horz" lIns="91440" tIns="45720" rIns="91440" bIns="45720" rtlCol="0" anchor="ctr">
            <a:normAutofit fontScale="90000"/>
          </a:bodyPr>
          <a:lstStyle/>
          <a:p>
            <a:pPr algn="ctr"/>
            <a:r>
              <a:rPr lang="en-US" sz="4600" kern="1200" dirty="0">
                <a:solidFill>
                  <a:schemeClr val="tx1"/>
                </a:solidFill>
                <a:latin typeface="+mj-lt"/>
                <a:ea typeface="+mj-ea"/>
                <a:cs typeface="+mj-cs"/>
              </a:rPr>
              <a:t>Configure your app for meeting scenarios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2A3F72F3-CBE5-9996-4859-1FB59E929DC9}"/>
              </a:ext>
            </a:extLst>
          </p:cNvPr>
          <p:cNvSpPr txBox="1">
            <a:spLocks/>
          </p:cNvSpPr>
          <p:nvPr/>
        </p:nvSpPr>
        <p:spPr>
          <a:xfrm>
            <a:off x="501445" y="2009597"/>
            <a:ext cx="4267200" cy="3699346"/>
          </a:xfrm>
          <a:prstGeom prst="rect">
            <a:avLst/>
          </a:prstGeom>
          <a:noFill/>
          <a:ln>
            <a:solidFill>
              <a:srgbClr val="262626"/>
            </a:solidFill>
          </a:ln>
        </p:spPr>
        <p:txBody>
          <a:bodyPr wrap="square" rtlCol="0">
            <a:spAutoFit/>
          </a:bodyPr>
          <a:lstStyle/>
          <a:p>
            <a:pPr>
              <a:lnSpc>
                <a:spcPct val="150000"/>
              </a:lnSpc>
            </a:pPr>
            <a:r>
              <a:rPr lang="en-US" sz="1600" b="1" dirty="0">
                <a:solidFill>
                  <a:srgbClr val="4B53BC"/>
                </a:solidFill>
                <a:latin typeface="Segoe UI Semibold" panose="020B0502040204020203" pitchFamily="34" charset="0"/>
                <a:cs typeface="Segoe UI Semibold" panose="020B0502040204020203" pitchFamily="34" charset="0"/>
              </a:rPr>
              <a:t>Before a meeting</a:t>
            </a:r>
          </a:p>
          <a:p>
            <a:pPr marL="742950" lvl="1" indent="-285750">
              <a:lnSpc>
                <a:spcPct val="150000"/>
              </a:lnSpc>
              <a:buFont typeface="Wingdings" panose="05000000000000000000" pitchFamily="2" charset="2"/>
              <a:buChar char="§"/>
            </a:pPr>
            <a:r>
              <a:rPr lang="en-US" sz="1600" dirty="0">
                <a:solidFill>
                  <a:srgbClr val="4B53BC"/>
                </a:solidFill>
                <a:cs typeface="Segoe UI Semibold" panose="020B0502040204020203" pitchFamily="34" charset="0"/>
              </a:rPr>
              <a:t>Tab</a:t>
            </a:r>
            <a:endParaRPr lang="en-US" sz="1600" b="1" dirty="0">
              <a:solidFill>
                <a:srgbClr val="4B53BC"/>
              </a:solidFill>
              <a:latin typeface="Segoe UI Semibold" panose="020B0502040204020203" pitchFamily="34" charset="0"/>
              <a:cs typeface="Segoe UI Semibold" panose="020B0502040204020203" pitchFamily="34" charset="0"/>
            </a:endParaRPr>
          </a:p>
          <a:p>
            <a:pPr>
              <a:lnSpc>
                <a:spcPct val="150000"/>
              </a:lnSpc>
            </a:pPr>
            <a:r>
              <a:rPr lang="en-US" sz="1600" b="1" dirty="0">
                <a:solidFill>
                  <a:srgbClr val="4B53BC"/>
                </a:solidFill>
                <a:latin typeface="Segoe UI Semibold" panose="020B0502040204020203" pitchFamily="34" charset="0"/>
                <a:cs typeface="Segoe UI Semibold" panose="020B0502040204020203" pitchFamily="34" charset="0"/>
              </a:rPr>
              <a:t>During a meeting</a:t>
            </a:r>
          </a:p>
          <a:p>
            <a:pPr marL="742950" lvl="1" indent="-285750">
              <a:lnSpc>
                <a:spcPct val="150000"/>
              </a:lnSpc>
              <a:buFont typeface="Wingdings" panose="05000000000000000000" pitchFamily="2" charset="2"/>
              <a:buChar char="§"/>
            </a:pPr>
            <a:r>
              <a:rPr lang="en-US" sz="1600" dirty="0">
                <a:solidFill>
                  <a:srgbClr val="4B53BC"/>
                </a:solidFill>
                <a:cs typeface="Segoe UI Semibold" panose="020B0502040204020203" pitchFamily="34" charset="0"/>
              </a:rPr>
              <a:t>Meeting Side Panel</a:t>
            </a:r>
          </a:p>
          <a:p>
            <a:pPr marL="742950" lvl="1" indent="-285750">
              <a:lnSpc>
                <a:spcPct val="150000"/>
              </a:lnSpc>
              <a:buFont typeface="Wingdings" panose="05000000000000000000" pitchFamily="2" charset="2"/>
              <a:buChar char="§"/>
            </a:pPr>
            <a:r>
              <a:rPr lang="en-US" sz="1600" dirty="0">
                <a:solidFill>
                  <a:srgbClr val="4B53BC"/>
                </a:solidFill>
                <a:cs typeface="Segoe UI Semibold" panose="020B0502040204020203" pitchFamily="34" charset="0"/>
              </a:rPr>
              <a:t>In-meeting notification</a:t>
            </a:r>
          </a:p>
          <a:p>
            <a:pPr marL="742950" lvl="1" indent="-285750">
              <a:lnSpc>
                <a:spcPct val="150000"/>
              </a:lnSpc>
              <a:buFont typeface="Wingdings" panose="05000000000000000000" pitchFamily="2" charset="2"/>
              <a:buChar char="§"/>
            </a:pPr>
            <a:r>
              <a:rPr lang="en-US" sz="1600" dirty="0">
                <a:solidFill>
                  <a:srgbClr val="4B53BC"/>
                </a:solidFill>
                <a:cs typeface="Segoe UI Semibold" panose="020B0502040204020203" pitchFamily="34" charset="0"/>
              </a:rPr>
              <a:t>Shared meeting stage</a:t>
            </a:r>
          </a:p>
          <a:p>
            <a:pPr marL="742950" lvl="1" indent="-285750">
              <a:lnSpc>
                <a:spcPct val="150000"/>
              </a:lnSpc>
              <a:buFont typeface="Wingdings" panose="05000000000000000000" pitchFamily="2" charset="2"/>
              <a:buChar char="§"/>
            </a:pPr>
            <a:r>
              <a:rPr lang="en-US" sz="1600" dirty="0">
                <a:solidFill>
                  <a:srgbClr val="4B53BC"/>
                </a:solidFill>
                <a:cs typeface="Segoe UI Semibold" panose="020B0502040204020203" pitchFamily="34" charset="0"/>
              </a:rPr>
              <a:t>Share specific parts of the app to stage</a:t>
            </a:r>
          </a:p>
          <a:p>
            <a:pPr>
              <a:lnSpc>
                <a:spcPct val="150000"/>
              </a:lnSpc>
            </a:pPr>
            <a:r>
              <a:rPr lang="en-US" sz="1600" b="1" dirty="0">
                <a:solidFill>
                  <a:srgbClr val="4B53BC"/>
                </a:solidFill>
                <a:latin typeface="Segoe UI Semibold" panose="020B0502040204020203" pitchFamily="34" charset="0"/>
                <a:cs typeface="Segoe UI Semibold" panose="020B0502040204020203" pitchFamily="34" charset="0"/>
              </a:rPr>
              <a:t>After a meeting</a:t>
            </a:r>
          </a:p>
          <a:p>
            <a:pPr marL="742950" lvl="1" indent="-285750">
              <a:lnSpc>
                <a:spcPct val="150000"/>
              </a:lnSpc>
              <a:buFont typeface="Wingdings" panose="05000000000000000000" pitchFamily="2" charset="2"/>
              <a:buChar char="§"/>
            </a:pPr>
            <a:r>
              <a:rPr lang="en-US" sz="1600" dirty="0">
                <a:solidFill>
                  <a:srgbClr val="4B53BC"/>
                </a:solidFill>
                <a:cs typeface="Segoe UI Semibold" panose="020B0502040204020203" pitchFamily="34" charset="0"/>
              </a:rPr>
              <a:t>Tab</a:t>
            </a:r>
          </a:p>
          <a:p>
            <a:pPr>
              <a:lnSpc>
                <a:spcPct val="150000"/>
              </a:lnSpc>
            </a:pPr>
            <a:endParaRPr lang="en-US" sz="1400" dirty="0">
              <a:solidFill>
                <a:schemeClr val="bg2">
                  <a:lumMod val="25000"/>
                </a:schemeClr>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5DE1B235-2E4A-D9B4-DB8B-DBF6C6E82C4A}"/>
              </a:ext>
            </a:extLst>
          </p:cNvPr>
          <p:cNvSpPr txBox="1"/>
          <p:nvPr/>
        </p:nvSpPr>
        <p:spPr>
          <a:xfrm>
            <a:off x="393075" y="5901502"/>
            <a:ext cx="6096000" cy="369332"/>
          </a:xfrm>
          <a:prstGeom prst="rect">
            <a:avLst/>
          </a:prstGeom>
          <a:noFill/>
        </p:spPr>
        <p:txBody>
          <a:bodyPr wrap="square">
            <a:spAutoFit/>
          </a:bodyPr>
          <a:lstStyle/>
          <a:p>
            <a:r>
              <a:rPr lang="en-GB" dirty="0">
                <a:solidFill>
                  <a:srgbClr val="FF0000"/>
                </a:solidFill>
              </a:rPr>
              <a:t>*</a:t>
            </a:r>
            <a:r>
              <a:rPr lang="en-GB" dirty="0"/>
              <a:t>The configurations of after and before meetings are the same.</a:t>
            </a:r>
          </a:p>
        </p:txBody>
      </p:sp>
      <p:sp>
        <p:nvSpPr>
          <p:cNvPr id="12" name="TextBox 11">
            <a:extLst>
              <a:ext uri="{FF2B5EF4-FFF2-40B4-BE49-F238E27FC236}">
                <a16:creationId xmlns:a16="http://schemas.microsoft.com/office/drawing/2014/main" id="{8DB30C27-DC85-C8DD-D8A3-5A8FA0407278}"/>
              </a:ext>
            </a:extLst>
          </p:cNvPr>
          <p:cNvSpPr txBox="1"/>
          <p:nvPr/>
        </p:nvSpPr>
        <p:spPr>
          <a:xfrm>
            <a:off x="6852560" y="1900407"/>
            <a:ext cx="3500808" cy="4185761"/>
          </a:xfrm>
          <a:prstGeom prst="rect">
            <a:avLst/>
          </a:prstGeom>
          <a:solidFill>
            <a:schemeClr val="bg1"/>
          </a:solidFill>
          <a:ln>
            <a:solidFill>
              <a:srgbClr val="262626"/>
            </a:solidFill>
          </a:ln>
        </p:spPr>
        <p:txBody>
          <a:bodyPr wrap="square">
            <a:spAutoFit/>
          </a:bodyPr>
          <a:lstStyle/>
          <a:p>
            <a:r>
              <a:rPr lang="en-GB" sz="1400" b="0" i="0" dirty="0">
                <a:solidFill>
                  <a:srgbClr val="A31515"/>
                </a:solidFill>
                <a:effectLst/>
                <a:latin typeface="SFMono-Regular"/>
              </a:rPr>
              <a:t>"</a:t>
            </a:r>
            <a:r>
              <a:rPr lang="en-GB" sz="1400" b="0" i="0" dirty="0" err="1">
                <a:solidFill>
                  <a:srgbClr val="A31515"/>
                </a:solidFill>
                <a:effectLst/>
                <a:latin typeface="SFMono-Regular"/>
              </a:rPr>
              <a:t>configurableTabs</a:t>
            </a:r>
            <a:r>
              <a:rPr lang="en-GB" sz="1400" b="0" i="0" dirty="0">
                <a:solidFill>
                  <a:srgbClr val="A31515"/>
                </a:solidFill>
                <a:effectLst/>
                <a:latin typeface="SFMono-Regular"/>
              </a:rPr>
              <a:t>": [</a:t>
            </a:r>
          </a:p>
          <a:p>
            <a:r>
              <a:rPr lang="en-GB" sz="1400" b="0" i="0" dirty="0">
                <a:solidFill>
                  <a:srgbClr val="A31515"/>
                </a:solidFill>
                <a:effectLst/>
                <a:latin typeface="SFMono-Regular"/>
              </a:rPr>
              <a:t>    {</a:t>
            </a:r>
          </a:p>
          <a:p>
            <a:r>
              <a:rPr lang="en-GB" sz="1400" b="0" i="0" dirty="0">
                <a:solidFill>
                  <a:srgbClr val="A31515"/>
                </a:solidFill>
                <a:effectLst/>
                <a:latin typeface="SFMono-Regular"/>
              </a:rPr>
              <a:t>      "</a:t>
            </a:r>
            <a:r>
              <a:rPr lang="en-GB" sz="1400" b="0" i="0" dirty="0" err="1">
                <a:solidFill>
                  <a:srgbClr val="A31515"/>
                </a:solidFill>
                <a:effectLst/>
                <a:latin typeface="SFMono-Regular"/>
              </a:rPr>
              <a:t>configurationUrl</a:t>
            </a:r>
            <a:r>
              <a:rPr lang="en-GB" sz="1400" b="0" i="0" dirty="0">
                <a:solidFill>
                  <a:srgbClr val="A31515"/>
                </a:solidFill>
                <a:effectLst/>
                <a:latin typeface="SFMono-Regular"/>
              </a:rPr>
              <a:t>": "https://contoso.com/</a:t>
            </a:r>
            <a:r>
              <a:rPr lang="en-GB" sz="1400" b="0" i="0" dirty="0" err="1">
                <a:solidFill>
                  <a:srgbClr val="A31515"/>
                </a:solidFill>
                <a:effectLst/>
                <a:latin typeface="SFMono-Regular"/>
              </a:rPr>
              <a:t>teamstab</a:t>
            </a:r>
            <a:r>
              <a:rPr lang="en-GB" sz="1400" b="0" i="0" dirty="0">
                <a:solidFill>
                  <a:srgbClr val="A31515"/>
                </a:solidFill>
                <a:effectLst/>
                <a:latin typeface="SFMono-Regular"/>
              </a:rPr>
              <a:t>/configure",</a:t>
            </a:r>
          </a:p>
          <a:p>
            <a:r>
              <a:rPr lang="en-GB" sz="1400" b="0" i="0" dirty="0">
                <a:solidFill>
                  <a:srgbClr val="A31515"/>
                </a:solidFill>
                <a:effectLst/>
                <a:latin typeface="SFMono-Regular"/>
              </a:rPr>
              <a:t>      "</a:t>
            </a:r>
            <a:r>
              <a:rPr lang="en-GB" sz="1400" b="0" i="0" dirty="0" err="1">
                <a:solidFill>
                  <a:srgbClr val="A31515"/>
                </a:solidFill>
                <a:effectLst/>
                <a:latin typeface="SFMono-Regular"/>
              </a:rPr>
              <a:t>canUpdateConfiguration</a:t>
            </a:r>
            <a:r>
              <a:rPr lang="en-GB" sz="1400" b="0" i="0" dirty="0">
                <a:solidFill>
                  <a:srgbClr val="A31515"/>
                </a:solidFill>
                <a:effectLst/>
                <a:latin typeface="SFMono-Regular"/>
              </a:rPr>
              <a:t>": true,</a:t>
            </a:r>
          </a:p>
          <a:p>
            <a:r>
              <a:rPr lang="en-GB" sz="1400" b="0" i="0" dirty="0">
                <a:solidFill>
                  <a:srgbClr val="A31515"/>
                </a:solidFill>
                <a:effectLst/>
                <a:latin typeface="SFMono-Regular"/>
              </a:rPr>
              <a:t>      "scopes": [</a:t>
            </a:r>
          </a:p>
          <a:p>
            <a:r>
              <a:rPr lang="en-GB" sz="1400" b="0" i="0" dirty="0">
                <a:solidFill>
                  <a:srgbClr val="A31515"/>
                </a:solidFill>
                <a:effectLst/>
                <a:latin typeface="SFMono-Regular"/>
              </a:rPr>
              <a:t>        "team",</a:t>
            </a:r>
          </a:p>
          <a:p>
            <a:r>
              <a:rPr lang="en-GB" sz="1400" b="0" i="0" dirty="0">
                <a:solidFill>
                  <a:srgbClr val="A31515"/>
                </a:solidFill>
                <a:effectLst/>
                <a:latin typeface="SFMono-Regular"/>
              </a:rPr>
              <a:t>        "</a:t>
            </a:r>
            <a:r>
              <a:rPr lang="en-GB" sz="1400" b="0" i="0" dirty="0" err="1">
                <a:solidFill>
                  <a:srgbClr val="A31515"/>
                </a:solidFill>
                <a:effectLst/>
                <a:latin typeface="SFMono-Regular"/>
              </a:rPr>
              <a:t>groupchat</a:t>
            </a:r>
            <a:r>
              <a:rPr lang="en-GB" sz="1400" b="0" i="0" dirty="0">
                <a:solidFill>
                  <a:srgbClr val="A31515"/>
                </a:solidFill>
                <a:effectLst/>
                <a:latin typeface="SFMono-Regular"/>
              </a:rPr>
              <a:t>"</a:t>
            </a:r>
          </a:p>
          <a:p>
            <a:r>
              <a:rPr lang="en-GB" sz="1400" b="0" i="0" dirty="0">
                <a:solidFill>
                  <a:srgbClr val="A31515"/>
                </a:solidFill>
                <a:effectLst/>
                <a:latin typeface="SFMono-Regular"/>
              </a:rPr>
              <a:t>      ],</a:t>
            </a:r>
          </a:p>
          <a:p>
            <a:r>
              <a:rPr lang="en-GB" sz="1400" b="0" i="0" dirty="0">
                <a:solidFill>
                  <a:srgbClr val="A31515"/>
                </a:solidFill>
                <a:effectLst/>
                <a:latin typeface="SFMono-Regular"/>
              </a:rPr>
              <a:t>      "context":[</a:t>
            </a:r>
          </a:p>
          <a:p>
            <a:r>
              <a:rPr lang="en-GB" sz="1400" b="0" i="0" dirty="0">
                <a:solidFill>
                  <a:schemeClr val="accent1">
                    <a:lumMod val="75000"/>
                  </a:schemeClr>
                </a:solidFill>
                <a:effectLst/>
                <a:latin typeface="SFMono-Regular"/>
              </a:rPr>
              <a:t>        "</a:t>
            </a:r>
            <a:r>
              <a:rPr lang="en-GB" sz="1400" b="0" i="0" dirty="0" err="1">
                <a:solidFill>
                  <a:schemeClr val="accent1">
                    <a:lumMod val="75000"/>
                  </a:schemeClr>
                </a:solidFill>
                <a:effectLst/>
                <a:latin typeface="SFMono-Regular"/>
              </a:rPr>
              <a:t>channelTab</a:t>
            </a:r>
            <a:r>
              <a:rPr lang="en-GB" sz="1400" b="0" i="0" dirty="0">
                <a:solidFill>
                  <a:schemeClr val="accent1">
                    <a:lumMod val="75000"/>
                  </a:schemeClr>
                </a:solidFill>
                <a:effectLst/>
                <a:latin typeface="SFMono-Regular"/>
              </a:rPr>
              <a:t>", //team</a:t>
            </a:r>
          </a:p>
          <a:p>
            <a:r>
              <a:rPr lang="en-GB" sz="1400" b="0" i="0" dirty="0">
                <a:solidFill>
                  <a:schemeClr val="accent1">
                    <a:lumMod val="75000"/>
                  </a:schemeClr>
                </a:solidFill>
                <a:effectLst/>
                <a:latin typeface="SFMono-Regular"/>
              </a:rPr>
              <a:t>        "</a:t>
            </a:r>
            <a:r>
              <a:rPr lang="en-GB" sz="1400" b="0" i="0" dirty="0" err="1">
                <a:solidFill>
                  <a:schemeClr val="accent1">
                    <a:lumMod val="75000"/>
                  </a:schemeClr>
                </a:solidFill>
                <a:effectLst/>
                <a:latin typeface="SFMono-Regular"/>
              </a:rPr>
              <a:t>privateChatTab</a:t>
            </a:r>
            <a:r>
              <a:rPr lang="en-GB" sz="1400" b="0" i="0" dirty="0">
                <a:solidFill>
                  <a:schemeClr val="accent1">
                    <a:lumMod val="75000"/>
                  </a:schemeClr>
                </a:solidFill>
                <a:effectLst/>
                <a:latin typeface="SFMono-Regular"/>
              </a:rPr>
              <a:t>",</a:t>
            </a:r>
          </a:p>
          <a:p>
            <a:r>
              <a:rPr lang="en-GB" sz="1400" b="0" i="0" dirty="0">
                <a:solidFill>
                  <a:schemeClr val="accent1">
                    <a:lumMod val="75000"/>
                  </a:schemeClr>
                </a:solidFill>
                <a:effectLst/>
                <a:latin typeface="SFMono-Regular"/>
              </a:rPr>
              <a:t>        "</a:t>
            </a:r>
            <a:r>
              <a:rPr lang="en-GB" sz="1400" b="0" i="0" dirty="0" err="1">
                <a:solidFill>
                  <a:schemeClr val="accent1">
                    <a:lumMod val="75000"/>
                  </a:schemeClr>
                </a:solidFill>
                <a:effectLst/>
                <a:latin typeface="SFMono-Regular"/>
              </a:rPr>
              <a:t>meetingChatTab</a:t>
            </a:r>
            <a:r>
              <a:rPr lang="en-GB" sz="1400" b="0" i="0" dirty="0">
                <a:solidFill>
                  <a:schemeClr val="accent1">
                    <a:lumMod val="75000"/>
                  </a:schemeClr>
                </a:solidFill>
                <a:effectLst/>
                <a:latin typeface="SFMono-Regular"/>
              </a:rPr>
              <a:t>",</a:t>
            </a:r>
          </a:p>
          <a:p>
            <a:r>
              <a:rPr lang="en-GB" sz="1400" b="0" i="0" dirty="0">
                <a:solidFill>
                  <a:schemeClr val="accent1">
                    <a:lumMod val="75000"/>
                  </a:schemeClr>
                </a:solidFill>
                <a:effectLst/>
                <a:latin typeface="SFMono-Regular"/>
              </a:rPr>
              <a:t>        "</a:t>
            </a:r>
            <a:r>
              <a:rPr lang="en-GB" sz="1400" b="0" i="0" dirty="0" err="1">
                <a:solidFill>
                  <a:schemeClr val="accent1">
                    <a:lumMod val="75000"/>
                  </a:schemeClr>
                </a:solidFill>
                <a:effectLst/>
                <a:latin typeface="SFMono-Regular"/>
              </a:rPr>
              <a:t>meetingDetailsTab</a:t>
            </a:r>
            <a:r>
              <a:rPr lang="en-GB" sz="1400" b="0" i="0" dirty="0">
                <a:solidFill>
                  <a:schemeClr val="accent1">
                    <a:lumMod val="75000"/>
                  </a:schemeClr>
                </a:solidFill>
                <a:effectLst/>
                <a:latin typeface="SFMono-Regular"/>
              </a:rPr>
              <a:t>",</a:t>
            </a:r>
          </a:p>
          <a:p>
            <a:r>
              <a:rPr lang="en-GB" sz="1400" b="0" i="0" dirty="0">
                <a:solidFill>
                  <a:schemeClr val="accent3">
                    <a:lumMod val="75000"/>
                  </a:schemeClr>
                </a:solidFill>
                <a:effectLst/>
                <a:highlight>
                  <a:srgbClr val="FFFF00"/>
                </a:highlight>
                <a:latin typeface="SFMono-Regular"/>
              </a:rPr>
              <a:t>        "</a:t>
            </a:r>
            <a:r>
              <a:rPr lang="en-GB" sz="1400" b="0" i="0" dirty="0" err="1">
                <a:solidFill>
                  <a:schemeClr val="accent3">
                    <a:lumMod val="75000"/>
                  </a:schemeClr>
                </a:solidFill>
                <a:effectLst/>
                <a:highlight>
                  <a:srgbClr val="FFFF00"/>
                </a:highlight>
                <a:latin typeface="SFMono-Regular"/>
              </a:rPr>
              <a:t>meetingSidePanel</a:t>
            </a:r>
            <a:r>
              <a:rPr lang="en-GB" sz="1400" b="0" i="0" dirty="0">
                <a:solidFill>
                  <a:schemeClr val="accent3">
                    <a:lumMod val="75000"/>
                  </a:schemeClr>
                </a:solidFill>
                <a:effectLst/>
                <a:highlight>
                  <a:srgbClr val="FFFF00"/>
                </a:highlight>
                <a:latin typeface="SFMono-Regular"/>
              </a:rPr>
              <a:t>",</a:t>
            </a:r>
          </a:p>
          <a:p>
            <a:r>
              <a:rPr lang="en-GB" sz="1400" b="0" i="0" dirty="0">
                <a:solidFill>
                  <a:schemeClr val="accent3">
                    <a:lumMod val="75000"/>
                  </a:schemeClr>
                </a:solidFill>
                <a:effectLst/>
                <a:highlight>
                  <a:srgbClr val="FFFF00"/>
                </a:highlight>
                <a:latin typeface="SFMono-Regular"/>
              </a:rPr>
              <a:t>        "</a:t>
            </a:r>
            <a:r>
              <a:rPr lang="en-GB" sz="1400" b="0" i="0" dirty="0" err="1">
                <a:solidFill>
                  <a:schemeClr val="accent3">
                    <a:lumMod val="75000"/>
                  </a:schemeClr>
                </a:solidFill>
                <a:effectLst/>
                <a:highlight>
                  <a:srgbClr val="FFFF00"/>
                </a:highlight>
                <a:latin typeface="SFMono-Regular"/>
              </a:rPr>
              <a:t>meetingStage</a:t>
            </a:r>
            <a:r>
              <a:rPr lang="en-GB" sz="1400" b="0" i="0" dirty="0">
                <a:solidFill>
                  <a:schemeClr val="accent3">
                    <a:lumMod val="75000"/>
                  </a:schemeClr>
                </a:solidFill>
                <a:effectLst/>
                <a:highlight>
                  <a:srgbClr val="FFFF00"/>
                </a:highlight>
                <a:latin typeface="SFMono-Regular"/>
              </a:rPr>
              <a:t>"</a:t>
            </a:r>
          </a:p>
          <a:p>
            <a:r>
              <a:rPr lang="en-GB" sz="1400" b="0" i="0" dirty="0">
                <a:solidFill>
                  <a:srgbClr val="A31515"/>
                </a:solidFill>
                <a:effectLst/>
                <a:latin typeface="SFMono-Regular"/>
              </a:rPr>
              <a:t>     ]</a:t>
            </a:r>
          </a:p>
          <a:p>
            <a:r>
              <a:rPr lang="en-GB" sz="1400" b="0" i="0" dirty="0">
                <a:solidFill>
                  <a:srgbClr val="A31515"/>
                </a:solidFill>
                <a:effectLst/>
                <a:latin typeface="SFMono-Regular"/>
              </a:rPr>
              <a:t>    }</a:t>
            </a:r>
          </a:p>
          <a:p>
            <a:r>
              <a:rPr lang="en-GB" sz="1400" b="0" i="0" dirty="0">
                <a:solidFill>
                  <a:srgbClr val="A31515"/>
                </a:solidFill>
                <a:effectLst/>
                <a:latin typeface="SFMono-Regular"/>
              </a:rPr>
              <a:t>  ]</a:t>
            </a:r>
            <a:endParaRPr lang="en-GB" sz="1400" dirty="0"/>
          </a:p>
        </p:txBody>
      </p:sp>
    </p:spTree>
    <p:extLst>
      <p:ext uri="{BB962C8B-B14F-4D97-AF65-F5344CB8AC3E}">
        <p14:creationId xmlns:p14="http://schemas.microsoft.com/office/powerpoint/2010/main" val="32761626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Limitations</a:t>
            </a:r>
          </a:p>
        </p:txBody>
      </p:sp>
      <p:sp>
        <p:nvSpPr>
          <p:cNvPr id="18" name="TextBox 17">
            <a:extLst>
              <a:ext uri="{FF2B5EF4-FFF2-40B4-BE49-F238E27FC236}">
                <a16:creationId xmlns:a16="http://schemas.microsoft.com/office/drawing/2014/main" id="{FA9C7A01-D91B-714B-9B34-B35C7DDEC573}"/>
              </a:ext>
            </a:extLst>
          </p:cNvPr>
          <p:cNvSpPr txBox="1">
            <a:spLocks/>
          </p:cNvSpPr>
          <p:nvPr/>
        </p:nvSpPr>
        <p:spPr>
          <a:xfrm>
            <a:off x="4001902" y="1843950"/>
            <a:ext cx="7604881" cy="464742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sz="1600" dirty="0">
                <a:cs typeface="Segoe UI Semibold" panose="020B0502040204020203" pitchFamily="34" charset="0"/>
              </a:rPr>
              <a:t>Currently, adding an app is not supported in mobile. However, a user can view the app and share the app to stage from mobile.</a:t>
            </a:r>
          </a:p>
          <a:p>
            <a:pPr algn="just">
              <a:lnSpc>
                <a:spcPct val="150000"/>
              </a:lnSpc>
            </a:pPr>
            <a:endParaRPr lang="en-US" sz="1600" dirty="0">
              <a:cs typeface="Segoe UI Semibold" panose="020B0502040204020203" pitchFamily="34" charset="0"/>
            </a:endParaRPr>
          </a:p>
          <a:p>
            <a:pPr marL="285750" indent="-285750" algn="just">
              <a:lnSpc>
                <a:spcPct val="150000"/>
              </a:lnSpc>
              <a:buFont typeface="Wingdings" panose="05000000000000000000" pitchFamily="2" charset="2"/>
              <a:buChar char="§"/>
            </a:pPr>
            <a:r>
              <a:rPr lang="en-US" sz="1600" dirty="0">
                <a:cs typeface="Segoe UI Semibold" panose="020B0502040204020203" pitchFamily="34" charset="0"/>
              </a:rPr>
              <a:t>Currently when a third person is added to a one-on-one call, the call is elevated to a group call that means a new session starts. Apps added to the one-on-one call are not available in the group call. However, they can be added again.</a:t>
            </a:r>
          </a:p>
          <a:p>
            <a:pPr algn="just">
              <a:lnSpc>
                <a:spcPct val="150000"/>
              </a:lnSpc>
            </a:pPr>
            <a:endParaRPr lang="en-US" sz="1600" dirty="0">
              <a:cs typeface="Segoe UI Semibold" panose="020B0502040204020203" pitchFamily="34" charset="0"/>
            </a:endParaRPr>
          </a:p>
          <a:p>
            <a:pPr marL="285750" indent="-285750" algn="just">
              <a:lnSpc>
                <a:spcPct val="150000"/>
              </a:lnSpc>
              <a:buFont typeface="Wingdings" panose="05000000000000000000" pitchFamily="2" charset="2"/>
              <a:buChar char="§"/>
            </a:pPr>
            <a:r>
              <a:rPr lang="en-US" sz="1600" dirty="0">
                <a:cs typeface="Segoe UI Semibold" panose="020B0502040204020203" pitchFamily="34" charset="0"/>
              </a:rPr>
              <a:t>Currently app experiences are not supported in Teams channel meetings (both scheduled meetings and instant meetings).</a:t>
            </a:r>
          </a:p>
          <a:p>
            <a:pPr marL="285750" indent="-285750" algn="just">
              <a:lnSpc>
                <a:spcPct val="150000"/>
              </a:lnSpc>
              <a:buFont typeface="Wingdings" panose="05000000000000000000" pitchFamily="2" charset="2"/>
              <a:buChar char="§"/>
            </a:pPr>
            <a:endParaRPr lang="en-US" sz="1600" dirty="0">
              <a:cs typeface="Segoe UI Semibold" panose="020B0502040204020203" pitchFamily="34" charset="0"/>
            </a:endParaRPr>
          </a:p>
          <a:p>
            <a:pPr marL="285750" indent="-285750" algn="just">
              <a:lnSpc>
                <a:spcPct val="150000"/>
              </a:lnSpc>
              <a:buFont typeface="Wingdings" panose="05000000000000000000" pitchFamily="2" charset="2"/>
              <a:buChar char="§"/>
            </a:pPr>
            <a:r>
              <a:rPr lang="en-US" sz="1600" dirty="0">
                <a:cs typeface="Segoe UI Semibold" panose="020B0502040204020203" pitchFamily="34" charset="0"/>
              </a:rPr>
              <a:t>Federated users can't interact with tab apps in calls.</a:t>
            </a:r>
          </a:p>
          <a:p>
            <a:pPr algn="just"/>
            <a:endParaRPr lang="en-US" sz="1600" dirty="0">
              <a:cs typeface="Segoe UI" panose="020B0502040204020203" pitchFamily="34" charset="0"/>
            </a:endParaRPr>
          </a:p>
          <a:p>
            <a:pPr algn="just"/>
            <a:endParaRPr lang="en-US" sz="1600" dirty="0">
              <a:cs typeface="Segoe UI"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7F915AC2-88F7-B3E7-7003-6F000938E03F}"/>
              </a:ext>
            </a:extLst>
          </p:cNvPr>
          <p:cNvPicPr>
            <a:picLocks noChangeAspect="1"/>
          </p:cNvPicPr>
          <p:nvPr/>
        </p:nvPicPr>
        <p:blipFill>
          <a:blip r:embed="rId3"/>
          <a:stretch>
            <a:fillRect/>
          </a:stretch>
        </p:blipFill>
        <p:spPr>
          <a:xfrm>
            <a:off x="1176994" y="2918731"/>
            <a:ext cx="1219306" cy="1234547"/>
          </a:xfrm>
          <a:prstGeom prst="rect">
            <a:avLst/>
          </a:prstGeom>
        </p:spPr>
      </p:pic>
    </p:spTree>
    <p:extLst>
      <p:ext uri="{BB962C8B-B14F-4D97-AF65-F5344CB8AC3E}">
        <p14:creationId xmlns:p14="http://schemas.microsoft.com/office/powerpoint/2010/main" val="761467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116378" y="2890391"/>
            <a:ext cx="5979622" cy="1077218"/>
          </a:xfrm>
          <a:prstGeom prst="rect">
            <a:avLst/>
          </a:prstGeom>
          <a:noFill/>
        </p:spPr>
        <p:txBody>
          <a:bodyPr wrap="square" rtlCol="0">
            <a:spAutoFit/>
          </a:bodyPr>
          <a:lstStyle/>
          <a:p>
            <a:pPr lvl="0" algn="ctr">
              <a:defRPr/>
            </a:pPr>
            <a:r>
              <a:rPr lang="en-US" sz="3200" b="1" dirty="0">
                <a:solidFill>
                  <a:srgbClr val="4C5A67"/>
                </a:solidFill>
              </a:rPr>
              <a:t>Publish your app to your organization</a:t>
            </a:r>
            <a:endParaRPr kumimoji="0" lang="en-US" sz="2000" b="1" i="0" u="none" strike="noStrike" kern="1200" cap="none" spc="0" normalizeH="0" baseline="0" noProof="0" dirty="0">
              <a:ln>
                <a:noFill/>
              </a:ln>
              <a:solidFill>
                <a:srgbClr val="4C5A67"/>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7B9D6748-C040-42C2-B811-DAE9779BC55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1438" y="2121535"/>
            <a:ext cx="4922520" cy="2614930"/>
          </a:xfrm>
          <a:prstGeom prst="rect">
            <a:avLst/>
          </a:prstGeom>
          <a:noFill/>
          <a:ln>
            <a:noFill/>
          </a:ln>
        </p:spPr>
      </p:pic>
    </p:spTree>
    <p:extLst>
      <p:ext uri="{BB962C8B-B14F-4D97-AF65-F5344CB8AC3E}">
        <p14:creationId xmlns:p14="http://schemas.microsoft.com/office/powerpoint/2010/main" val="2945899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15A3E-A333-4787-902F-A0466DFC2960}"/>
              </a:ext>
            </a:extLst>
          </p:cNvPr>
          <p:cNvSpPr>
            <a:spLocks noGrp="1"/>
          </p:cNvSpPr>
          <p:nvPr>
            <p:ph type="title"/>
          </p:nvPr>
        </p:nvSpPr>
        <p:spPr>
          <a:xfrm>
            <a:off x="588263" y="457200"/>
            <a:ext cx="11018520" cy="553998"/>
          </a:xfrm>
        </p:spPr>
        <p:txBody>
          <a:bodyPr>
            <a:normAutofit fontScale="90000"/>
          </a:bodyPr>
          <a:lstStyle/>
          <a:p>
            <a:r>
              <a:rPr lang="en-US"/>
              <a:t>App scenarios across industries and horizontals…</a:t>
            </a:r>
          </a:p>
        </p:txBody>
      </p:sp>
      <p:sp>
        <p:nvSpPr>
          <p:cNvPr id="53" name="Rectangle 52">
            <a:extLst>
              <a:ext uri="{FF2B5EF4-FFF2-40B4-BE49-F238E27FC236}">
                <a16:creationId xmlns:a16="http://schemas.microsoft.com/office/drawing/2014/main" id="{FD55FD4A-1F3D-4048-BF1D-47AD641E5DED}"/>
              </a:ext>
              <a:ext uri="{C183D7F6-B498-43B3-948B-1728B52AA6E4}">
                <adec:decorative xmlns:adec="http://schemas.microsoft.com/office/drawing/2017/decorative" val="1"/>
              </a:ext>
            </a:extLst>
          </p:cNvPr>
          <p:cNvSpPr/>
          <p:nvPr/>
        </p:nvSpPr>
        <p:spPr bwMode="auto">
          <a:xfrm>
            <a:off x="419100" y="1502578"/>
            <a:ext cx="11353800" cy="2703948"/>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4" name="Rectangle: Rounded Corners 53">
            <a:extLst>
              <a:ext uri="{FF2B5EF4-FFF2-40B4-BE49-F238E27FC236}">
                <a16:creationId xmlns:a16="http://schemas.microsoft.com/office/drawing/2014/main" id="{7303F426-1F3C-4F66-BBB9-8E17A492AC71}"/>
              </a:ext>
            </a:extLst>
          </p:cNvPr>
          <p:cNvSpPr/>
          <p:nvPr/>
        </p:nvSpPr>
        <p:spPr bwMode="auto">
          <a:xfrm>
            <a:off x="626864" y="1327777"/>
            <a:ext cx="1645920" cy="338328"/>
          </a:xfrm>
          <a:prstGeom prst="roundRect">
            <a:avLst>
              <a:gd name="adj" fmla="val 50000"/>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4B53BC"/>
                </a:solidFill>
                <a:effectLst/>
                <a:uLnTx/>
                <a:uFillTx/>
                <a:latin typeface="Segoe UI Light" panose="020B0502040204020203" pitchFamily="34" charset="0"/>
                <a:ea typeface="+mn-ea"/>
                <a:cs typeface="Segoe UI Light" panose="020B0502040204020203" pitchFamily="34" charset="0"/>
              </a:rPr>
              <a:t>Industry vertical</a:t>
            </a:r>
          </a:p>
        </p:txBody>
      </p:sp>
      <p:grpSp>
        <p:nvGrpSpPr>
          <p:cNvPr id="91" name="Group 90" descr="Airplane icon">
            <a:extLst>
              <a:ext uri="{FF2B5EF4-FFF2-40B4-BE49-F238E27FC236}">
                <a16:creationId xmlns:a16="http://schemas.microsoft.com/office/drawing/2014/main" id="{D802496C-5927-451B-BAFB-CDF37B091789}"/>
              </a:ext>
            </a:extLst>
          </p:cNvPr>
          <p:cNvGrpSpPr/>
          <p:nvPr/>
        </p:nvGrpSpPr>
        <p:grpSpPr>
          <a:xfrm>
            <a:off x="702553" y="1899556"/>
            <a:ext cx="365760" cy="365760"/>
            <a:chOff x="626864" y="1817158"/>
            <a:chExt cx="457200" cy="457200"/>
          </a:xfrm>
        </p:grpSpPr>
        <p:sp>
          <p:nvSpPr>
            <p:cNvPr id="30" name="Oval 29">
              <a:extLst>
                <a:ext uri="{FF2B5EF4-FFF2-40B4-BE49-F238E27FC236}">
                  <a16:creationId xmlns:a16="http://schemas.microsoft.com/office/drawing/2014/main" id="{5C94FDBB-E866-48D8-855A-EC1CED5DC4A6}"/>
                </a:ext>
              </a:extLst>
            </p:cNvPr>
            <p:cNvSpPr/>
            <p:nvPr/>
          </p:nvSpPr>
          <p:spPr bwMode="auto">
            <a:xfrm>
              <a:off x="626864"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2" name="Airplane_E709" title="Icon of an airplane">
              <a:extLst>
                <a:ext uri="{FF2B5EF4-FFF2-40B4-BE49-F238E27FC236}">
                  <a16:creationId xmlns:a16="http://schemas.microsoft.com/office/drawing/2014/main" id="{EF5EF2D5-A65E-4287-9601-CA7325F9A4F7}"/>
                </a:ext>
              </a:extLst>
            </p:cNvPr>
            <p:cNvSpPr>
              <a:spLocks noChangeAspect="1"/>
            </p:cNvSpPr>
            <p:nvPr/>
          </p:nvSpPr>
          <p:spPr bwMode="auto">
            <a:xfrm>
              <a:off x="762888" y="1930899"/>
              <a:ext cx="226717" cy="22971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solidFill>
              <a:srgbClr val="FFFFFF"/>
            </a:solidFill>
            <a:ln w="12700" cap="sq">
              <a:solidFill>
                <a:srgbClr val="5556BC"/>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1" name="TextBox 20">
            <a:extLst>
              <a:ext uri="{FF2B5EF4-FFF2-40B4-BE49-F238E27FC236}">
                <a16:creationId xmlns:a16="http://schemas.microsoft.com/office/drawing/2014/main" id="{C7D42D85-95E8-40E9-99C5-46B6FD527287}"/>
              </a:ext>
            </a:extLst>
          </p:cNvPr>
          <p:cNvSpPr txBox="1"/>
          <p:nvPr/>
        </p:nvSpPr>
        <p:spPr>
          <a:xfrm>
            <a:off x="1218468"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Airlines, transportation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Flight/route crew communication hub</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Local crew shift management</a:t>
            </a:r>
          </a:p>
        </p:txBody>
      </p:sp>
      <p:grpSp>
        <p:nvGrpSpPr>
          <p:cNvPr id="92" name="Group 91" descr="Folder icon">
            <a:extLst>
              <a:ext uri="{FF2B5EF4-FFF2-40B4-BE49-F238E27FC236}">
                <a16:creationId xmlns:a16="http://schemas.microsoft.com/office/drawing/2014/main" id="{B7B59998-906B-4D6C-B552-65E3D8DF4225}"/>
              </a:ext>
            </a:extLst>
          </p:cNvPr>
          <p:cNvGrpSpPr/>
          <p:nvPr/>
        </p:nvGrpSpPr>
        <p:grpSpPr>
          <a:xfrm>
            <a:off x="626864" y="2690825"/>
            <a:ext cx="365760" cy="365760"/>
            <a:chOff x="626864" y="2613570"/>
            <a:chExt cx="457200" cy="457200"/>
          </a:xfrm>
        </p:grpSpPr>
        <p:sp>
          <p:nvSpPr>
            <p:cNvPr id="33" name="Oval 32">
              <a:extLst>
                <a:ext uri="{FF2B5EF4-FFF2-40B4-BE49-F238E27FC236}">
                  <a16:creationId xmlns:a16="http://schemas.microsoft.com/office/drawing/2014/main" id="{91E55BC4-6C95-4ECE-8A53-451E1394CA9D}"/>
                </a:ext>
              </a:extLst>
            </p:cNvPr>
            <p:cNvSpPr/>
            <p:nvPr/>
          </p:nvSpPr>
          <p:spPr bwMode="auto">
            <a:xfrm>
              <a:off x="626864"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8" name="FolderHorizontal_F12B" title="Icon of a folder">
              <a:extLst>
                <a:ext uri="{FF2B5EF4-FFF2-40B4-BE49-F238E27FC236}">
                  <a16:creationId xmlns:a16="http://schemas.microsoft.com/office/drawing/2014/main" id="{4D636872-EB4C-4ACA-8AA0-4790F8247301}"/>
                </a:ext>
              </a:extLst>
            </p:cNvPr>
            <p:cNvSpPr>
              <a:spLocks noChangeAspect="1" noEditPoints="1"/>
            </p:cNvSpPr>
            <p:nvPr/>
          </p:nvSpPr>
          <p:spPr bwMode="auto">
            <a:xfrm>
              <a:off x="746933" y="2762529"/>
              <a:ext cx="217062" cy="159282"/>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0" name="TextBox 59">
            <a:extLst>
              <a:ext uri="{FF2B5EF4-FFF2-40B4-BE49-F238E27FC236}">
                <a16:creationId xmlns:a16="http://schemas.microsoft.com/office/drawing/2014/main" id="{94D76FCA-EC5E-430D-9D8A-8F98B8DAF64C}"/>
              </a:ext>
            </a:extLst>
          </p:cNvPr>
          <p:cNvSpPr txBox="1"/>
          <p:nvPr/>
        </p:nvSpPr>
        <p:spPr>
          <a:xfrm>
            <a:off x="1218468"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Financial services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Proposal Manager for commercial banking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Content sharing with compliance</a:t>
            </a:r>
          </a:p>
        </p:txBody>
      </p:sp>
      <p:grpSp>
        <p:nvGrpSpPr>
          <p:cNvPr id="93" name="Group 92" descr="Shopping bag icon">
            <a:extLst>
              <a:ext uri="{FF2B5EF4-FFF2-40B4-BE49-F238E27FC236}">
                <a16:creationId xmlns:a16="http://schemas.microsoft.com/office/drawing/2014/main" id="{EFB301AD-F8B1-412A-B81C-17AB642DFB81}"/>
              </a:ext>
            </a:extLst>
          </p:cNvPr>
          <p:cNvGrpSpPr/>
          <p:nvPr/>
        </p:nvGrpSpPr>
        <p:grpSpPr>
          <a:xfrm>
            <a:off x="626864" y="3471411"/>
            <a:ext cx="365760" cy="365760"/>
            <a:chOff x="626864" y="3385055"/>
            <a:chExt cx="457200" cy="457200"/>
          </a:xfrm>
        </p:grpSpPr>
        <p:sp>
          <p:nvSpPr>
            <p:cNvPr id="34" name="Oval 33">
              <a:extLst>
                <a:ext uri="{FF2B5EF4-FFF2-40B4-BE49-F238E27FC236}">
                  <a16:creationId xmlns:a16="http://schemas.microsoft.com/office/drawing/2014/main" id="{0ADBEC09-55EE-4A53-80B4-7E227560D7EB}"/>
                </a:ext>
              </a:extLst>
            </p:cNvPr>
            <p:cNvSpPr/>
            <p:nvPr/>
          </p:nvSpPr>
          <p:spPr bwMode="auto">
            <a:xfrm>
              <a:off x="626864"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4" name="bag" title="Icon of a handbag">
              <a:extLst>
                <a:ext uri="{FF2B5EF4-FFF2-40B4-BE49-F238E27FC236}">
                  <a16:creationId xmlns:a16="http://schemas.microsoft.com/office/drawing/2014/main" id="{54243A15-EB2F-4260-B8B9-518E640563A7}"/>
                </a:ext>
              </a:extLst>
            </p:cNvPr>
            <p:cNvSpPr>
              <a:spLocks noChangeAspect="1" noEditPoints="1"/>
            </p:cNvSpPr>
            <p:nvPr/>
          </p:nvSpPr>
          <p:spPr bwMode="auto">
            <a:xfrm>
              <a:off x="760853" y="3496108"/>
              <a:ext cx="189222" cy="235094"/>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1" name="TextBox 60">
            <a:extLst>
              <a:ext uri="{FF2B5EF4-FFF2-40B4-BE49-F238E27FC236}">
                <a16:creationId xmlns:a16="http://schemas.microsoft.com/office/drawing/2014/main" id="{0B4DBC0F-D4BD-4E0B-81C6-DCE13B5EAC10}"/>
              </a:ext>
            </a:extLst>
          </p:cNvPr>
          <p:cNvSpPr txBox="1"/>
          <p:nvPr/>
        </p:nvSpPr>
        <p:spPr>
          <a:xfrm>
            <a:off x="1218468"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Retail and consumer goods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Supply chain real-time collaboration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Shift, pricing, and inventory management</a:t>
            </a:r>
          </a:p>
        </p:txBody>
      </p:sp>
      <p:grpSp>
        <p:nvGrpSpPr>
          <p:cNvPr id="94" name="Group 93" descr="Oil derrick icon">
            <a:extLst>
              <a:ext uri="{FF2B5EF4-FFF2-40B4-BE49-F238E27FC236}">
                <a16:creationId xmlns:a16="http://schemas.microsoft.com/office/drawing/2014/main" id="{643B969A-EC1E-4F1E-B10D-A874F134720B}"/>
              </a:ext>
            </a:extLst>
          </p:cNvPr>
          <p:cNvGrpSpPr/>
          <p:nvPr/>
        </p:nvGrpSpPr>
        <p:grpSpPr>
          <a:xfrm>
            <a:off x="4522495" y="1910238"/>
            <a:ext cx="365760" cy="365760"/>
            <a:chOff x="4522495" y="1817158"/>
            <a:chExt cx="457200" cy="457200"/>
          </a:xfrm>
        </p:grpSpPr>
        <p:sp>
          <p:nvSpPr>
            <p:cNvPr id="36" name="Oval 35">
              <a:extLst>
                <a:ext uri="{FF2B5EF4-FFF2-40B4-BE49-F238E27FC236}">
                  <a16:creationId xmlns:a16="http://schemas.microsoft.com/office/drawing/2014/main" id="{835F5A9F-49A3-42ED-A115-3FAABAE64DCD}"/>
                </a:ext>
              </a:extLst>
            </p:cNvPr>
            <p:cNvSpPr/>
            <p:nvPr/>
          </p:nvSpPr>
          <p:spPr bwMode="auto">
            <a:xfrm>
              <a:off x="4522495"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5" name="Steam_engine" title="Icon of a steam engine train">
              <a:extLst>
                <a:ext uri="{FF2B5EF4-FFF2-40B4-BE49-F238E27FC236}">
                  <a16:creationId xmlns:a16="http://schemas.microsoft.com/office/drawing/2014/main" id="{8A69AA40-21BA-4EA4-B6AF-47E3E4787F54}"/>
                </a:ext>
              </a:extLst>
            </p:cNvPr>
            <p:cNvSpPr>
              <a:spLocks noChangeAspect="1" noEditPoints="1"/>
            </p:cNvSpPr>
            <p:nvPr/>
          </p:nvSpPr>
          <p:spPr bwMode="auto">
            <a:xfrm>
              <a:off x="4678681" y="1917878"/>
              <a:ext cx="144828" cy="255760"/>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2" name="TextBox 61">
            <a:extLst>
              <a:ext uri="{FF2B5EF4-FFF2-40B4-BE49-F238E27FC236}">
                <a16:creationId xmlns:a16="http://schemas.microsoft.com/office/drawing/2014/main" id="{BCB0CE44-A262-4165-A994-0FAF7DC3ACBE}"/>
              </a:ext>
            </a:extLst>
          </p:cNvPr>
          <p:cNvSpPr txBox="1"/>
          <p:nvPr/>
        </p:nvSpPr>
        <p:spPr>
          <a:xfrm>
            <a:off x="5114097"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Mining, oil, and gas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New location development </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Daily quality monitoring and analysis</a:t>
            </a:r>
          </a:p>
        </p:txBody>
      </p:sp>
      <p:grpSp>
        <p:nvGrpSpPr>
          <p:cNvPr id="96" name="Group 95" descr="Government building icon">
            <a:extLst>
              <a:ext uri="{FF2B5EF4-FFF2-40B4-BE49-F238E27FC236}">
                <a16:creationId xmlns:a16="http://schemas.microsoft.com/office/drawing/2014/main" id="{66A3F879-D23F-44CA-B973-2BFFEC7C09CB}"/>
              </a:ext>
            </a:extLst>
          </p:cNvPr>
          <p:cNvGrpSpPr/>
          <p:nvPr/>
        </p:nvGrpSpPr>
        <p:grpSpPr>
          <a:xfrm>
            <a:off x="4522495" y="2690825"/>
            <a:ext cx="365760" cy="365760"/>
            <a:chOff x="4522495" y="2613570"/>
            <a:chExt cx="457200" cy="457200"/>
          </a:xfrm>
        </p:grpSpPr>
        <p:sp>
          <p:nvSpPr>
            <p:cNvPr id="37" name="Oval 36">
              <a:extLst>
                <a:ext uri="{FF2B5EF4-FFF2-40B4-BE49-F238E27FC236}">
                  <a16:creationId xmlns:a16="http://schemas.microsoft.com/office/drawing/2014/main" id="{4441ED4F-E61D-4C32-8F23-6C51D83A6F7D}"/>
                </a:ext>
              </a:extLst>
            </p:cNvPr>
            <p:cNvSpPr/>
            <p:nvPr/>
          </p:nvSpPr>
          <p:spPr bwMode="auto">
            <a:xfrm>
              <a:off x="4522495"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6" name="building_9" title="Icon of a building with columns in a row and a triangular top and a flag atop it">
              <a:extLst>
                <a:ext uri="{FF2B5EF4-FFF2-40B4-BE49-F238E27FC236}">
                  <a16:creationId xmlns:a16="http://schemas.microsoft.com/office/drawing/2014/main" id="{07F594C2-AB94-4D68-BC27-53A38D71ADD5}"/>
                </a:ext>
              </a:extLst>
            </p:cNvPr>
            <p:cNvSpPr>
              <a:spLocks noChangeAspect="1" noEditPoints="1"/>
            </p:cNvSpPr>
            <p:nvPr/>
          </p:nvSpPr>
          <p:spPr bwMode="auto">
            <a:xfrm>
              <a:off x="4633631" y="2718980"/>
              <a:ext cx="234928" cy="23950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3" name="TextBox 62">
            <a:extLst>
              <a:ext uri="{FF2B5EF4-FFF2-40B4-BE49-F238E27FC236}">
                <a16:creationId xmlns:a16="http://schemas.microsoft.com/office/drawing/2014/main" id="{B9FC8652-6F41-4F1C-AAF1-56DC2B3BEAC2}"/>
              </a:ext>
            </a:extLst>
          </p:cNvPr>
          <p:cNvSpPr txBox="1"/>
          <p:nvPr/>
        </p:nvSpPr>
        <p:spPr>
          <a:xfrm>
            <a:off x="5114097"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Government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Emergency/disaster response and recovery</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Citizen service: permitting and licensing</a:t>
            </a:r>
          </a:p>
        </p:txBody>
      </p:sp>
      <p:grpSp>
        <p:nvGrpSpPr>
          <p:cNvPr id="95" name="Group 94" descr="Icon of heart with cardiogram">
            <a:extLst>
              <a:ext uri="{FF2B5EF4-FFF2-40B4-BE49-F238E27FC236}">
                <a16:creationId xmlns:a16="http://schemas.microsoft.com/office/drawing/2014/main" id="{8E510AF9-F9B3-4B50-9B5C-B4444724A620}"/>
              </a:ext>
            </a:extLst>
          </p:cNvPr>
          <p:cNvGrpSpPr/>
          <p:nvPr/>
        </p:nvGrpSpPr>
        <p:grpSpPr>
          <a:xfrm>
            <a:off x="4522495" y="3471411"/>
            <a:ext cx="365760" cy="365760"/>
            <a:chOff x="4522495" y="3385055"/>
            <a:chExt cx="457200" cy="457200"/>
          </a:xfrm>
        </p:grpSpPr>
        <p:sp>
          <p:nvSpPr>
            <p:cNvPr id="40" name="Oval 39">
              <a:extLst>
                <a:ext uri="{FF2B5EF4-FFF2-40B4-BE49-F238E27FC236}">
                  <a16:creationId xmlns:a16="http://schemas.microsoft.com/office/drawing/2014/main" id="{4326A8BD-B636-49A6-BA0E-465107E2F299}"/>
                </a:ext>
              </a:extLst>
            </p:cNvPr>
            <p:cNvSpPr/>
            <p:nvPr/>
          </p:nvSpPr>
          <p:spPr bwMode="auto">
            <a:xfrm>
              <a:off x="4522495"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7" name="Freeform 9" title="Icon of a heart with a heartbeat monitor line through the middle">
              <a:extLst>
                <a:ext uri="{FF2B5EF4-FFF2-40B4-BE49-F238E27FC236}">
                  <a16:creationId xmlns:a16="http://schemas.microsoft.com/office/drawing/2014/main" id="{2C292DA6-68EE-4954-A718-C3DDC0DAB367}"/>
                </a:ext>
              </a:extLst>
            </p:cNvPr>
            <p:cNvSpPr>
              <a:spLocks noChangeAspect="1"/>
            </p:cNvSpPr>
            <p:nvPr/>
          </p:nvSpPr>
          <p:spPr bwMode="auto">
            <a:xfrm>
              <a:off x="4620807" y="3520513"/>
              <a:ext cx="260576" cy="220664"/>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4" name="TextBox 63">
            <a:extLst>
              <a:ext uri="{FF2B5EF4-FFF2-40B4-BE49-F238E27FC236}">
                <a16:creationId xmlns:a16="http://schemas.microsoft.com/office/drawing/2014/main" id="{7250DF77-0671-47C7-93B9-F5983502251B}"/>
              </a:ext>
            </a:extLst>
          </p:cNvPr>
          <p:cNvSpPr txBox="1"/>
          <p:nvPr/>
        </p:nvSpPr>
        <p:spPr>
          <a:xfrm>
            <a:off x="5114097"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Healthcare</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Patient care coordination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Telemedicine</a:t>
            </a:r>
          </a:p>
        </p:txBody>
      </p:sp>
      <p:grpSp>
        <p:nvGrpSpPr>
          <p:cNvPr id="97" name="Group 96" descr="Icon of a box">
            <a:extLst>
              <a:ext uri="{FF2B5EF4-FFF2-40B4-BE49-F238E27FC236}">
                <a16:creationId xmlns:a16="http://schemas.microsoft.com/office/drawing/2014/main" id="{4ED1079F-212E-4DDB-83D8-108F8D75873D}"/>
              </a:ext>
            </a:extLst>
          </p:cNvPr>
          <p:cNvGrpSpPr/>
          <p:nvPr/>
        </p:nvGrpSpPr>
        <p:grpSpPr>
          <a:xfrm>
            <a:off x="8418126" y="1910238"/>
            <a:ext cx="365760" cy="365760"/>
            <a:chOff x="8418126" y="1817158"/>
            <a:chExt cx="457200" cy="457200"/>
          </a:xfrm>
        </p:grpSpPr>
        <p:sp>
          <p:nvSpPr>
            <p:cNvPr id="42" name="Oval 41">
              <a:extLst>
                <a:ext uri="{FF2B5EF4-FFF2-40B4-BE49-F238E27FC236}">
                  <a16:creationId xmlns:a16="http://schemas.microsoft.com/office/drawing/2014/main" id="{021961B3-931E-40A8-9195-38630E56685C}"/>
                </a:ext>
              </a:extLst>
            </p:cNvPr>
            <p:cNvSpPr/>
            <p:nvPr/>
          </p:nvSpPr>
          <p:spPr bwMode="auto">
            <a:xfrm>
              <a:off x="8418126"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2" name="Product_ECDC" title="Icon of a box">
              <a:extLst>
                <a:ext uri="{FF2B5EF4-FFF2-40B4-BE49-F238E27FC236}">
                  <a16:creationId xmlns:a16="http://schemas.microsoft.com/office/drawing/2014/main" id="{418430DF-DAA2-4CA8-A885-3B8E8633D7A2}"/>
                </a:ext>
              </a:extLst>
            </p:cNvPr>
            <p:cNvSpPr>
              <a:spLocks noChangeAspect="1" noEditPoints="1"/>
            </p:cNvSpPr>
            <p:nvPr/>
          </p:nvSpPr>
          <p:spPr bwMode="auto">
            <a:xfrm>
              <a:off x="8546537" y="1933042"/>
              <a:ext cx="200378" cy="22543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5" name="TextBox 64">
            <a:extLst>
              <a:ext uri="{FF2B5EF4-FFF2-40B4-BE49-F238E27FC236}">
                <a16:creationId xmlns:a16="http://schemas.microsoft.com/office/drawing/2014/main" id="{901DF8D5-35DB-4E22-BE2D-14B4985FB463}"/>
              </a:ext>
            </a:extLst>
          </p:cNvPr>
          <p:cNvSpPr txBox="1"/>
          <p:nvPr/>
        </p:nvSpPr>
        <p:spPr>
          <a:xfrm>
            <a:off x="9024632"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Manufacturing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Key accounts inventory, logistics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Change order services</a:t>
            </a:r>
          </a:p>
        </p:txBody>
      </p:sp>
      <p:grpSp>
        <p:nvGrpSpPr>
          <p:cNvPr id="101" name="Group 100" descr="Icon of electrical plugs and cords">
            <a:extLst>
              <a:ext uri="{FF2B5EF4-FFF2-40B4-BE49-F238E27FC236}">
                <a16:creationId xmlns:a16="http://schemas.microsoft.com/office/drawing/2014/main" id="{C8193294-EBAF-4F9A-BEFF-8FBB2ABC5573}"/>
              </a:ext>
            </a:extLst>
          </p:cNvPr>
          <p:cNvGrpSpPr/>
          <p:nvPr/>
        </p:nvGrpSpPr>
        <p:grpSpPr>
          <a:xfrm>
            <a:off x="8418126" y="2690825"/>
            <a:ext cx="365760" cy="365760"/>
            <a:chOff x="8418126" y="2613570"/>
            <a:chExt cx="457200" cy="457200"/>
          </a:xfrm>
        </p:grpSpPr>
        <p:sp>
          <p:nvSpPr>
            <p:cNvPr id="43" name="Oval 42">
              <a:extLst>
                <a:ext uri="{FF2B5EF4-FFF2-40B4-BE49-F238E27FC236}">
                  <a16:creationId xmlns:a16="http://schemas.microsoft.com/office/drawing/2014/main" id="{D12742BC-DB02-436E-A1D5-BBFA0939FC69}"/>
                </a:ext>
              </a:extLst>
            </p:cNvPr>
            <p:cNvSpPr/>
            <p:nvPr/>
          </p:nvSpPr>
          <p:spPr bwMode="auto">
            <a:xfrm>
              <a:off x="8418126"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1" name="plug" title="Icon of a power plug showing an A to B connection">
              <a:extLst>
                <a:ext uri="{FF2B5EF4-FFF2-40B4-BE49-F238E27FC236}">
                  <a16:creationId xmlns:a16="http://schemas.microsoft.com/office/drawing/2014/main" id="{186538BC-3151-4E87-90BD-6EDAED25211F}"/>
                </a:ext>
              </a:extLst>
            </p:cNvPr>
            <p:cNvSpPr>
              <a:spLocks noChangeAspect="1" noEditPoints="1"/>
            </p:cNvSpPr>
            <p:nvPr/>
          </p:nvSpPr>
          <p:spPr bwMode="auto">
            <a:xfrm>
              <a:off x="8523998" y="2725838"/>
              <a:ext cx="245456" cy="232664"/>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6" name="TextBox 65">
            <a:extLst>
              <a:ext uri="{FF2B5EF4-FFF2-40B4-BE49-F238E27FC236}">
                <a16:creationId xmlns:a16="http://schemas.microsoft.com/office/drawing/2014/main" id="{F6C0649C-2CB7-4487-9B62-31F535E26CAC}"/>
              </a:ext>
            </a:extLst>
          </p:cNvPr>
          <p:cNvSpPr txBox="1"/>
          <p:nvPr/>
        </p:nvSpPr>
        <p:spPr>
          <a:xfrm>
            <a:off x="9024632"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Power and utilities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Field service real-time remote assist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Billing and customer management</a:t>
            </a:r>
          </a:p>
        </p:txBody>
      </p:sp>
      <p:grpSp>
        <p:nvGrpSpPr>
          <p:cNvPr id="100" name="Group 99" descr="Icon of robotic arm">
            <a:extLst>
              <a:ext uri="{FF2B5EF4-FFF2-40B4-BE49-F238E27FC236}">
                <a16:creationId xmlns:a16="http://schemas.microsoft.com/office/drawing/2014/main" id="{E3A81F97-F3F0-4B82-A3A1-CB5C7254E215}"/>
              </a:ext>
            </a:extLst>
          </p:cNvPr>
          <p:cNvGrpSpPr/>
          <p:nvPr/>
        </p:nvGrpSpPr>
        <p:grpSpPr>
          <a:xfrm>
            <a:off x="8418126" y="3471411"/>
            <a:ext cx="365760" cy="365760"/>
            <a:chOff x="8418126" y="3385055"/>
            <a:chExt cx="457200" cy="457200"/>
          </a:xfrm>
        </p:grpSpPr>
        <p:sp>
          <p:nvSpPr>
            <p:cNvPr id="44" name="Oval 43">
              <a:extLst>
                <a:ext uri="{FF2B5EF4-FFF2-40B4-BE49-F238E27FC236}">
                  <a16:creationId xmlns:a16="http://schemas.microsoft.com/office/drawing/2014/main" id="{50B1B8A8-B353-4EB7-9446-E42F10F8F6B9}"/>
                </a:ext>
              </a:extLst>
            </p:cNvPr>
            <p:cNvSpPr/>
            <p:nvPr/>
          </p:nvSpPr>
          <p:spPr bwMode="auto">
            <a:xfrm>
              <a:off x="8418126"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0" name="Manufacturing_E99C" title="Icon of a robotic arm">
              <a:extLst>
                <a:ext uri="{FF2B5EF4-FFF2-40B4-BE49-F238E27FC236}">
                  <a16:creationId xmlns:a16="http://schemas.microsoft.com/office/drawing/2014/main" id="{551FC4D9-8C80-4F71-9D66-09E2B8933391}"/>
                </a:ext>
              </a:extLst>
            </p:cNvPr>
            <p:cNvSpPr>
              <a:spLocks noChangeAspect="1" noEditPoints="1"/>
            </p:cNvSpPr>
            <p:nvPr/>
          </p:nvSpPr>
          <p:spPr bwMode="auto">
            <a:xfrm>
              <a:off x="8527722" y="3497323"/>
              <a:ext cx="238008" cy="23266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7" name="TextBox 66">
            <a:extLst>
              <a:ext uri="{FF2B5EF4-FFF2-40B4-BE49-F238E27FC236}">
                <a16:creationId xmlns:a16="http://schemas.microsoft.com/office/drawing/2014/main" id="{CDE6509F-487E-4E1E-A8B8-D7A1636FEBA9}"/>
              </a:ext>
            </a:extLst>
          </p:cNvPr>
          <p:cNvSpPr txBox="1"/>
          <p:nvPr/>
        </p:nvSpPr>
        <p:spPr>
          <a:xfrm>
            <a:off x="9024632"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Real estate and construction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Leasing office tenant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Real estate customer engagement</a:t>
            </a:r>
            <a:endParaRPr kumimoji="0" lang="en-US" sz="11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 name="Rectangle 2">
            <a:extLst>
              <a:ext uri="{FF2B5EF4-FFF2-40B4-BE49-F238E27FC236}">
                <a16:creationId xmlns:a16="http://schemas.microsoft.com/office/drawing/2014/main" id="{45C87548-558B-4177-939E-6C3D409842FE}"/>
              </a:ext>
              <a:ext uri="{C183D7F6-B498-43B3-948B-1728B52AA6E4}">
                <adec:decorative xmlns:adec="http://schemas.microsoft.com/office/drawing/2017/decorative" val="1"/>
              </a:ext>
            </a:extLst>
          </p:cNvPr>
          <p:cNvSpPr/>
          <p:nvPr/>
        </p:nvSpPr>
        <p:spPr bwMode="auto">
          <a:xfrm>
            <a:off x="0" y="4660489"/>
            <a:ext cx="12192000" cy="2197509"/>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2" name="Rectangle: Rounded Corners 51">
            <a:extLst>
              <a:ext uri="{FF2B5EF4-FFF2-40B4-BE49-F238E27FC236}">
                <a16:creationId xmlns:a16="http://schemas.microsoft.com/office/drawing/2014/main" id="{67ACD008-7348-48DB-8290-696A31A8587B}"/>
              </a:ext>
            </a:extLst>
          </p:cNvPr>
          <p:cNvSpPr/>
          <p:nvPr/>
        </p:nvSpPr>
        <p:spPr bwMode="auto">
          <a:xfrm>
            <a:off x="626864" y="4474972"/>
            <a:ext cx="1645920" cy="338328"/>
          </a:xfrm>
          <a:prstGeom prst="roundRect">
            <a:avLst>
              <a:gd name="adj" fmla="val 50000"/>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4B53BC"/>
                </a:solidFill>
                <a:effectLst/>
                <a:uLnTx/>
                <a:uFillTx/>
                <a:latin typeface="Segoe UI Light" panose="020B0502040204020203" pitchFamily="34" charset="0"/>
                <a:ea typeface="+mn-ea"/>
                <a:cs typeface="Segoe UI Light" panose="020B0502040204020203" pitchFamily="34" charset="0"/>
              </a:rPr>
              <a:t>Horizontal</a:t>
            </a:r>
          </a:p>
        </p:txBody>
      </p:sp>
      <p:grpSp>
        <p:nvGrpSpPr>
          <p:cNvPr id="106" name="Group 105" descr="Icon of person in front of presentation board">
            <a:extLst>
              <a:ext uri="{FF2B5EF4-FFF2-40B4-BE49-F238E27FC236}">
                <a16:creationId xmlns:a16="http://schemas.microsoft.com/office/drawing/2014/main" id="{BD038FAD-C27E-4611-A4B4-0CB1A81FB2DC}"/>
              </a:ext>
            </a:extLst>
          </p:cNvPr>
          <p:cNvGrpSpPr/>
          <p:nvPr/>
        </p:nvGrpSpPr>
        <p:grpSpPr>
          <a:xfrm>
            <a:off x="626865" y="5081747"/>
            <a:ext cx="365760" cy="365760"/>
            <a:chOff x="626865" y="5024472"/>
            <a:chExt cx="457200" cy="457200"/>
          </a:xfrm>
        </p:grpSpPr>
        <p:sp>
          <p:nvSpPr>
            <p:cNvPr id="48" name="Oval 47">
              <a:extLst>
                <a:ext uri="{FF2B5EF4-FFF2-40B4-BE49-F238E27FC236}">
                  <a16:creationId xmlns:a16="http://schemas.microsoft.com/office/drawing/2014/main" id="{8945D0A9-AA50-4835-9E9A-9F87785A961C}"/>
                </a:ext>
              </a:extLst>
            </p:cNvPr>
            <p:cNvSpPr/>
            <p:nvPr/>
          </p:nvSpPr>
          <p:spPr bwMode="auto">
            <a:xfrm>
              <a:off x="626865" y="5024472"/>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0" name="people_6" title="Icon of a person with a screen behind them">
              <a:extLst>
                <a:ext uri="{FF2B5EF4-FFF2-40B4-BE49-F238E27FC236}">
                  <a16:creationId xmlns:a16="http://schemas.microsoft.com/office/drawing/2014/main" id="{BB359BEE-6250-484A-9DCB-1162E3E5B27C}"/>
                </a:ext>
              </a:extLst>
            </p:cNvPr>
            <p:cNvSpPr>
              <a:spLocks noChangeAspect="1" noEditPoints="1"/>
            </p:cNvSpPr>
            <p:nvPr/>
          </p:nvSpPr>
          <p:spPr bwMode="auto">
            <a:xfrm>
              <a:off x="740451" y="5138517"/>
              <a:ext cx="230024" cy="22911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5" name="Rectangle 24">
            <a:extLst>
              <a:ext uri="{FF2B5EF4-FFF2-40B4-BE49-F238E27FC236}">
                <a16:creationId xmlns:a16="http://schemas.microsoft.com/office/drawing/2014/main" id="{41F9D7D7-ADE7-47F9-A208-F7EF591056C6}"/>
              </a:ext>
            </a:extLst>
          </p:cNvPr>
          <p:cNvSpPr/>
          <p:nvPr/>
        </p:nvSpPr>
        <p:spPr>
          <a:xfrm>
            <a:off x="626864" y="5678065"/>
            <a:ext cx="1914540" cy="785023"/>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Marketing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Brand partnership hub</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Industry event planning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Marketing hub</a:t>
            </a:r>
          </a:p>
        </p:txBody>
      </p:sp>
      <p:grpSp>
        <p:nvGrpSpPr>
          <p:cNvPr id="105" name="Group 104" descr="Icon of person speaking">
            <a:extLst>
              <a:ext uri="{FF2B5EF4-FFF2-40B4-BE49-F238E27FC236}">
                <a16:creationId xmlns:a16="http://schemas.microsoft.com/office/drawing/2014/main" id="{3DB6F2FE-D1CB-46BC-8701-118D78F863BC}"/>
              </a:ext>
            </a:extLst>
          </p:cNvPr>
          <p:cNvGrpSpPr/>
          <p:nvPr/>
        </p:nvGrpSpPr>
        <p:grpSpPr>
          <a:xfrm>
            <a:off x="3020452" y="5081747"/>
            <a:ext cx="365760" cy="365760"/>
            <a:chOff x="3020452" y="5024472"/>
            <a:chExt cx="457200" cy="457200"/>
          </a:xfrm>
        </p:grpSpPr>
        <p:sp>
          <p:nvSpPr>
            <p:cNvPr id="46" name="Oval 45">
              <a:extLst>
                <a:ext uri="{FF2B5EF4-FFF2-40B4-BE49-F238E27FC236}">
                  <a16:creationId xmlns:a16="http://schemas.microsoft.com/office/drawing/2014/main" id="{936C40A6-C4BE-48DD-966A-EA41426B48F4}"/>
                </a:ext>
              </a:extLst>
            </p:cNvPr>
            <p:cNvSpPr/>
            <p:nvPr/>
          </p:nvSpPr>
          <p:spPr bwMode="auto">
            <a:xfrm>
              <a:off x="3020452" y="5024472"/>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5" name="people_23" title="Icon of a person with a chat bubble above them">
              <a:extLst>
                <a:ext uri="{FF2B5EF4-FFF2-40B4-BE49-F238E27FC236}">
                  <a16:creationId xmlns:a16="http://schemas.microsoft.com/office/drawing/2014/main" id="{C1F5A955-E0D1-428B-891A-06C6A5DCBF35}"/>
                </a:ext>
              </a:extLst>
            </p:cNvPr>
            <p:cNvSpPr>
              <a:spLocks noChangeAspect="1" noEditPoints="1"/>
            </p:cNvSpPr>
            <p:nvPr/>
          </p:nvSpPr>
          <p:spPr bwMode="auto">
            <a:xfrm>
              <a:off x="3133272" y="5138517"/>
              <a:ext cx="231560" cy="22911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6" name="Rectangle 25">
            <a:extLst>
              <a:ext uri="{FF2B5EF4-FFF2-40B4-BE49-F238E27FC236}">
                <a16:creationId xmlns:a16="http://schemas.microsoft.com/office/drawing/2014/main" id="{47727FAD-0261-42E3-B45E-363F107EB70D}"/>
              </a:ext>
            </a:extLst>
          </p:cNvPr>
          <p:cNvSpPr/>
          <p:nvPr/>
        </p:nvSpPr>
        <p:spPr>
          <a:xfrm>
            <a:off x="3020452" y="5678065"/>
            <a:ext cx="1914540" cy="741742"/>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HR</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Recruiting tool</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New hire onboarding and support tools</a:t>
            </a:r>
          </a:p>
        </p:txBody>
      </p:sp>
      <p:grpSp>
        <p:nvGrpSpPr>
          <p:cNvPr id="104" name="Group 103" descr="Calendar icon">
            <a:extLst>
              <a:ext uri="{FF2B5EF4-FFF2-40B4-BE49-F238E27FC236}">
                <a16:creationId xmlns:a16="http://schemas.microsoft.com/office/drawing/2014/main" id="{0DA2E4A6-07C8-4629-9256-80401200EB02}"/>
              </a:ext>
            </a:extLst>
          </p:cNvPr>
          <p:cNvGrpSpPr/>
          <p:nvPr/>
        </p:nvGrpSpPr>
        <p:grpSpPr>
          <a:xfrm>
            <a:off x="5414044" y="5081750"/>
            <a:ext cx="365760" cy="365760"/>
            <a:chOff x="5414033" y="5024465"/>
            <a:chExt cx="457199" cy="457199"/>
          </a:xfrm>
        </p:grpSpPr>
        <p:sp>
          <p:nvSpPr>
            <p:cNvPr id="47" name="Oval 46">
              <a:extLst>
                <a:ext uri="{FF2B5EF4-FFF2-40B4-BE49-F238E27FC236}">
                  <a16:creationId xmlns:a16="http://schemas.microsoft.com/office/drawing/2014/main" id="{A15656F6-2E74-4F8E-9FE2-0408C1E5678A}"/>
                </a:ext>
              </a:extLst>
            </p:cNvPr>
            <p:cNvSpPr/>
            <p:nvPr/>
          </p:nvSpPr>
          <p:spPr bwMode="auto">
            <a:xfrm>
              <a:off x="5414033" y="5024465"/>
              <a:ext cx="457199" cy="457199"/>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7" name="Calendar" title="Icon of a calendar">
              <a:extLst>
                <a:ext uri="{FF2B5EF4-FFF2-40B4-BE49-F238E27FC236}">
                  <a16:creationId xmlns:a16="http://schemas.microsoft.com/office/drawing/2014/main" id="{37980F9F-C9C3-49E6-B7B5-80B97DCAEE7A}"/>
                </a:ext>
              </a:extLst>
            </p:cNvPr>
            <p:cNvSpPr>
              <a:spLocks noChangeAspect="1" noEditPoints="1"/>
            </p:cNvSpPr>
            <p:nvPr/>
          </p:nvSpPr>
          <p:spPr bwMode="auto">
            <a:xfrm>
              <a:off x="5537402" y="5152234"/>
              <a:ext cx="210476" cy="201676"/>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8" name="Rectangle 27">
            <a:extLst>
              <a:ext uri="{FF2B5EF4-FFF2-40B4-BE49-F238E27FC236}">
                <a16:creationId xmlns:a16="http://schemas.microsoft.com/office/drawing/2014/main" id="{4BD2319A-81AE-4E14-8D84-593D40031AED}"/>
              </a:ext>
            </a:extLst>
          </p:cNvPr>
          <p:cNvSpPr/>
          <p:nvPr/>
        </p:nvSpPr>
        <p:spPr>
          <a:xfrm>
            <a:off x="5414040" y="5678065"/>
            <a:ext cx="1914540" cy="575542"/>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Project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Billable hours management </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Client engagement hub</a:t>
            </a:r>
          </a:p>
        </p:txBody>
      </p:sp>
      <p:grpSp>
        <p:nvGrpSpPr>
          <p:cNvPr id="103" name="Group 102" descr="Icon of person wearing headset">
            <a:extLst>
              <a:ext uri="{FF2B5EF4-FFF2-40B4-BE49-F238E27FC236}">
                <a16:creationId xmlns:a16="http://schemas.microsoft.com/office/drawing/2014/main" id="{5073AE2A-5E4E-4A74-89D9-AEF27C1044E0}"/>
              </a:ext>
            </a:extLst>
          </p:cNvPr>
          <p:cNvGrpSpPr/>
          <p:nvPr/>
        </p:nvGrpSpPr>
        <p:grpSpPr>
          <a:xfrm>
            <a:off x="7807634" y="5081747"/>
            <a:ext cx="365760" cy="365760"/>
            <a:chOff x="7807618" y="5024472"/>
            <a:chExt cx="457199" cy="457200"/>
          </a:xfrm>
        </p:grpSpPr>
        <p:sp>
          <p:nvSpPr>
            <p:cNvPr id="49" name="Oval 48">
              <a:extLst>
                <a:ext uri="{FF2B5EF4-FFF2-40B4-BE49-F238E27FC236}">
                  <a16:creationId xmlns:a16="http://schemas.microsoft.com/office/drawing/2014/main" id="{894A5F7E-E9A2-4F3F-9E85-D3E1E04F8FBF}"/>
                </a:ext>
              </a:extLst>
            </p:cNvPr>
            <p:cNvSpPr/>
            <p:nvPr/>
          </p:nvSpPr>
          <p:spPr bwMode="auto">
            <a:xfrm>
              <a:off x="7807618" y="5024472"/>
              <a:ext cx="457199"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6" name="Telemarketer_E7B9" title="Icon of a person wearing a headset">
              <a:extLst>
                <a:ext uri="{FF2B5EF4-FFF2-40B4-BE49-F238E27FC236}">
                  <a16:creationId xmlns:a16="http://schemas.microsoft.com/office/drawing/2014/main" id="{D7608123-4E4F-4C37-B835-D59ABBDB1900}"/>
                </a:ext>
              </a:extLst>
            </p:cNvPr>
            <p:cNvSpPr>
              <a:spLocks noChangeAspect="1" noEditPoints="1"/>
            </p:cNvSpPr>
            <p:nvPr/>
          </p:nvSpPr>
          <p:spPr bwMode="auto">
            <a:xfrm>
              <a:off x="7940175" y="5138517"/>
              <a:ext cx="192106" cy="22911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9" name="Rectangle 28">
            <a:extLst>
              <a:ext uri="{FF2B5EF4-FFF2-40B4-BE49-F238E27FC236}">
                <a16:creationId xmlns:a16="http://schemas.microsoft.com/office/drawing/2014/main" id="{FA52BF7B-809F-4FB5-9CB0-F2F3360602CF}"/>
              </a:ext>
            </a:extLst>
          </p:cNvPr>
          <p:cNvSpPr/>
          <p:nvPr/>
        </p:nvSpPr>
        <p:spPr>
          <a:xfrm>
            <a:off x="7807628" y="5678065"/>
            <a:ext cx="1914540" cy="785023"/>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Service desks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Self-service knowledge base</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Customer s</a:t>
            </a:r>
            <a:r>
              <a:rPr kumimoji="0" lang="en-US" sz="1200" b="0" i="0" u="none" strike="noStrike" kern="1200" cap="none" spc="0" normalizeH="0" baseline="0" noProof="0" err="1">
                <a:ln>
                  <a:noFill/>
                </a:ln>
                <a:solidFill>
                  <a:srgbClr val="000000"/>
                </a:solidFill>
                <a:effectLst/>
                <a:uLnTx/>
                <a:uFillTx/>
                <a:latin typeface="Segoe UI Light" panose="020B0502040204020203" pitchFamily="34" charset="0"/>
                <a:ea typeface="+mn-ea"/>
                <a:cs typeface="Segoe UI Light" panose="020B0502040204020203" pitchFamily="34" charset="0"/>
              </a:rPr>
              <a:t>ervice</a:t>
            </a: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 desk</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Procurement center service</a:t>
            </a:r>
          </a:p>
        </p:txBody>
      </p:sp>
      <p:grpSp>
        <p:nvGrpSpPr>
          <p:cNvPr id="102" name="Group 101" descr="Icon of person">
            <a:extLst>
              <a:ext uri="{FF2B5EF4-FFF2-40B4-BE49-F238E27FC236}">
                <a16:creationId xmlns:a16="http://schemas.microsoft.com/office/drawing/2014/main" id="{900E74B1-289A-41D0-ACF0-F6A68F4FAA85}"/>
              </a:ext>
            </a:extLst>
          </p:cNvPr>
          <p:cNvGrpSpPr/>
          <p:nvPr/>
        </p:nvGrpSpPr>
        <p:grpSpPr>
          <a:xfrm>
            <a:off x="10201211" y="5081747"/>
            <a:ext cx="365760" cy="365760"/>
            <a:chOff x="10201231" y="5024472"/>
            <a:chExt cx="457201" cy="457200"/>
          </a:xfrm>
        </p:grpSpPr>
        <p:sp>
          <p:nvSpPr>
            <p:cNvPr id="50" name="Oval 49">
              <a:extLst>
                <a:ext uri="{FF2B5EF4-FFF2-40B4-BE49-F238E27FC236}">
                  <a16:creationId xmlns:a16="http://schemas.microsoft.com/office/drawing/2014/main" id="{B9C2055E-E804-47EF-981C-7789DA4C4DC1}"/>
                </a:ext>
              </a:extLst>
            </p:cNvPr>
            <p:cNvSpPr/>
            <p:nvPr/>
          </p:nvSpPr>
          <p:spPr bwMode="auto">
            <a:xfrm>
              <a:off x="10201231" y="5024472"/>
              <a:ext cx="457201"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9" name="boy" title="Icon of a man">
              <a:extLst>
                <a:ext uri="{FF2B5EF4-FFF2-40B4-BE49-F238E27FC236}">
                  <a16:creationId xmlns:a16="http://schemas.microsoft.com/office/drawing/2014/main" id="{6EC256E8-5A11-4380-A4EA-87586E353C59}"/>
                </a:ext>
              </a:extLst>
            </p:cNvPr>
            <p:cNvSpPr>
              <a:spLocks noChangeAspect="1" noEditPoints="1"/>
            </p:cNvSpPr>
            <p:nvPr/>
          </p:nvSpPr>
          <p:spPr bwMode="auto">
            <a:xfrm>
              <a:off x="10341805" y="5138517"/>
              <a:ext cx="176024" cy="22911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 name="TextBox 5">
            <a:extLst>
              <a:ext uri="{FF2B5EF4-FFF2-40B4-BE49-F238E27FC236}">
                <a16:creationId xmlns:a16="http://schemas.microsoft.com/office/drawing/2014/main" id="{45BAEDF3-83FB-45B5-B877-0A8E75DAE8E6}"/>
              </a:ext>
            </a:extLst>
          </p:cNvPr>
          <p:cNvSpPr txBox="1"/>
          <p:nvPr/>
        </p:nvSpPr>
        <p:spPr>
          <a:xfrm>
            <a:off x="10201217" y="5678065"/>
            <a:ext cx="1404103" cy="7417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Firstline workers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Shift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Remote worker task management</a:t>
            </a:r>
          </a:p>
        </p:txBody>
      </p:sp>
      <p:sp>
        <p:nvSpPr>
          <p:cNvPr id="68" name="Rectangle 67">
            <a:extLst>
              <a:ext uri="{FF2B5EF4-FFF2-40B4-BE49-F238E27FC236}">
                <a16:creationId xmlns:a16="http://schemas.microsoft.com/office/drawing/2014/main" id="{FFA150F3-9CB5-4A8A-81E0-5BCDAF2D431A}"/>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937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DD5E644-D20F-4470-A6BF-85A6915D17EA}"/>
              </a:ext>
            </a:extLst>
          </p:cNvPr>
          <p:cNvGrpSpPr/>
          <p:nvPr/>
        </p:nvGrpSpPr>
        <p:grpSpPr>
          <a:xfrm>
            <a:off x="716721" y="1626753"/>
            <a:ext cx="2720179" cy="1023399"/>
            <a:chOff x="716721" y="1626753"/>
            <a:chExt cx="2720179" cy="1023399"/>
          </a:xfrm>
        </p:grpSpPr>
        <p:sp>
          <p:nvSpPr>
            <p:cNvPr id="61" name="TextBox 60">
              <a:extLst>
                <a:ext uri="{FF2B5EF4-FFF2-40B4-BE49-F238E27FC236}">
                  <a16:creationId xmlns:a16="http://schemas.microsoft.com/office/drawing/2014/main" id="{AFC60EAC-6FA1-467C-A952-7B5F4A5623A4}"/>
                </a:ext>
              </a:extLst>
            </p:cNvPr>
            <p:cNvSpPr txBox="1"/>
            <p:nvPr/>
          </p:nvSpPr>
          <p:spPr>
            <a:xfrm>
              <a:off x="1281610" y="1668355"/>
              <a:ext cx="95590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Tabs</a:t>
              </a:r>
            </a:p>
          </p:txBody>
        </p:sp>
        <p:sp>
          <p:nvSpPr>
            <p:cNvPr id="62" name="Text Placeholder 43">
              <a:extLst>
                <a:ext uri="{FF2B5EF4-FFF2-40B4-BE49-F238E27FC236}">
                  <a16:creationId xmlns:a16="http://schemas.microsoft.com/office/drawing/2014/main" id="{65E3B14C-D15A-410E-B4CA-260FC4BEBE08}"/>
                </a:ext>
              </a:extLst>
            </p:cNvPr>
            <p:cNvSpPr txBox="1">
              <a:spLocks/>
            </p:cNvSpPr>
            <p:nvPr/>
          </p:nvSpPr>
          <p:spPr>
            <a:xfrm>
              <a:off x="1281609" y="2081460"/>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dirty="0">
                  <a:solidFill>
                    <a:srgbClr val="2F2F2F"/>
                  </a:solidFill>
                  <a:latin typeface="Segoe UI" charset="0"/>
                  <a:ea typeface="Segoe UI" charset="0"/>
                  <a:cs typeface="Segoe UI" charset="0"/>
                </a:rPr>
                <a:t>Surface rich content within Teams</a:t>
              </a:r>
            </a:p>
          </p:txBody>
        </p:sp>
        <p:pic>
          <p:nvPicPr>
            <p:cNvPr id="63" name="Picture 62" descr="12Tabs_Wht@2x.png">
              <a:extLst>
                <a:ext uri="{FF2B5EF4-FFF2-40B4-BE49-F238E27FC236}">
                  <a16:creationId xmlns:a16="http://schemas.microsoft.com/office/drawing/2014/main" id="{B9F457C9-E075-45ED-9601-7FF8536F64C7}"/>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artisticGlowEdges trans="40000" smoothness="10"/>
                      </a14:imgEffect>
                      <a14:imgEffect>
                        <a14:saturation sat="400000"/>
                      </a14:imgEffect>
                    </a14:imgLayer>
                  </a14:imgProps>
                </a:ext>
                <a:ext uri="{28A0092B-C50C-407E-A947-70E740481C1C}">
                  <a14:useLocalDpi xmlns:a14="http://schemas.microsoft.com/office/drawing/2010/main"/>
                </a:ext>
              </a:extLst>
            </a:blip>
            <a:stretch>
              <a:fillRect/>
            </a:stretch>
          </p:blipFill>
          <p:spPr>
            <a:xfrm>
              <a:off x="716721" y="1626753"/>
              <a:ext cx="445224" cy="445224"/>
            </a:xfrm>
            <a:prstGeom prst="rect">
              <a:avLst/>
            </a:prstGeom>
            <a:ln>
              <a:noFill/>
            </a:ln>
          </p:spPr>
        </p:pic>
      </p:grpSp>
      <p:sp>
        <p:nvSpPr>
          <p:cNvPr id="32" name="Title 1">
            <a:extLst>
              <a:ext uri="{FF2B5EF4-FFF2-40B4-BE49-F238E27FC236}">
                <a16:creationId xmlns:a16="http://schemas.microsoft.com/office/drawing/2014/main" id="{DB61775D-E1FB-4486-BF15-D115761B6579}"/>
              </a:ext>
            </a:extLst>
          </p:cNvPr>
          <p:cNvSpPr>
            <a:spLocks noGrp="1"/>
          </p:cNvSpPr>
          <p:nvPr>
            <p:ph type="title"/>
          </p:nvPr>
        </p:nvSpPr>
        <p:spPr>
          <a:xfrm>
            <a:off x="767809" y="304378"/>
            <a:ext cx="10980623" cy="434478"/>
          </a:xfrm>
        </p:spPr>
        <p:txBody>
          <a:bodyPr/>
          <a:lstStyle/>
          <a:p>
            <a:pPr defTabSz="914367">
              <a:lnSpc>
                <a:spcPct val="90000"/>
              </a:lnSpc>
            </a:pPr>
            <a:r>
              <a:rPr lang="en-US" sz="3137" b="1" spc="-147" dirty="0">
                <a:ln w="3175">
                  <a:noFill/>
                </a:ln>
                <a:solidFill>
                  <a:srgbClr val="000000"/>
                </a:solidFill>
                <a:ea typeface="+mn-ea"/>
                <a:cs typeface="Segoe UI" pitchFamily="34" charset="0"/>
              </a:rPr>
              <a:t>Microsoft Teams provides a powerful and extensible platform</a:t>
            </a:r>
          </a:p>
        </p:txBody>
      </p:sp>
      <p:sp>
        <p:nvSpPr>
          <p:cNvPr id="43" name="TextBox 42">
            <a:extLst>
              <a:ext uri="{FF2B5EF4-FFF2-40B4-BE49-F238E27FC236}">
                <a16:creationId xmlns:a16="http://schemas.microsoft.com/office/drawing/2014/main" id="{ADBD6551-3F09-411F-8FEB-D4FCF480A55E}"/>
              </a:ext>
            </a:extLst>
          </p:cNvPr>
          <p:cNvSpPr txBox="1"/>
          <p:nvPr/>
        </p:nvSpPr>
        <p:spPr>
          <a:xfrm>
            <a:off x="8231715" y="943040"/>
            <a:ext cx="3497010" cy="369332"/>
          </a:xfrm>
          <a:prstGeom prst="rect">
            <a:avLst/>
          </a:prstGeom>
          <a:noFill/>
          <a:ln>
            <a:noFill/>
          </a:ln>
        </p:spPr>
        <p:txBody>
          <a:bodyPr wrap="square" rtlCol="0">
            <a:spAutoFit/>
          </a:bodyPr>
          <a:lstStyle/>
          <a:p>
            <a:pPr defTabSz="914192">
              <a:defRPr/>
            </a:pPr>
            <a:r>
              <a:rPr lang="en-US" sz="1800" dirty="0">
                <a:solidFill>
                  <a:schemeClr val="accent1"/>
                </a:solidFill>
                <a:latin typeface="Segoe UI" charset="0"/>
                <a:ea typeface="Segoe UI" charset="0"/>
                <a:cs typeface="Segoe UI" charset="0"/>
              </a:rPr>
              <a:t>Distribute and manage your app</a:t>
            </a:r>
          </a:p>
        </p:txBody>
      </p:sp>
      <p:grpSp>
        <p:nvGrpSpPr>
          <p:cNvPr id="6" name="Group 5">
            <a:extLst>
              <a:ext uri="{FF2B5EF4-FFF2-40B4-BE49-F238E27FC236}">
                <a16:creationId xmlns:a16="http://schemas.microsoft.com/office/drawing/2014/main" id="{642AEB0E-9275-48C1-8E71-961D7A9C57FC}"/>
              </a:ext>
            </a:extLst>
          </p:cNvPr>
          <p:cNvGrpSpPr/>
          <p:nvPr/>
        </p:nvGrpSpPr>
        <p:grpSpPr>
          <a:xfrm>
            <a:off x="3804945" y="1626754"/>
            <a:ext cx="2770547" cy="981798"/>
            <a:chOff x="3804945" y="1626754"/>
            <a:chExt cx="2770547" cy="981798"/>
          </a:xfrm>
        </p:grpSpPr>
        <p:sp>
          <p:nvSpPr>
            <p:cNvPr id="49" name="TextBox 48">
              <a:extLst>
                <a:ext uri="{FF2B5EF4-FFF2-40B4-BE49-F238E27FC236}">
                  <a16:creationId xmlns:a16="http://schemas.microsoft.com/office/drawing/2014/main" id="{5A0C636E-1C41-4220-87DB-680EB77D0FAE}"/>
                </a:ext>
              </a:extLst>
            </p:cNvPr>
            <p:cNvSpPr txBox="1"/>
            <p:nvPr/>
          </p:nvSpPr>
          <p:spPr>
            <a:xfrm>
              <a:off x="4384358" y="1626754"/>
              <a:ext cx="136096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Bots</a:t>
              </a:r>
            </a:p>
          </p:txBody>
        </p:sp>
        <p:sp>
          <p:nvSpPr>
            <p:cNvPr id="50" name="Text Placeholder 43">
              <a:extLst>
                <a:ext uri="{FF2B5EF4-FFF2-40B4-BE49-F238E27FC236}">
                  <a16:creationId xmlns:a16="http://schemas.microsoft.com/office/drawing/2014/main" id="{68F9909E-D552-4657-B6ED-550B43BE39C3}"/>
                </a:ext>
              </a:extLst>
            </p:cNvPr>
            <p:cNvSpPr txBox="1">
              <a:spLocks/>
            </p:cNvSpPr>
            <p:nvPr/>
          </p:nvSpPr>
          <p:spPr>
            <a:xfrm>
              <a:off x="4384357" y="2039860"/>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Help users get tasks done in conversations</a:t>
              </a:r>
            </a:p>
          </p:txBody>
        </p:sp>
        <p:sp>
          <p:nvSpPr>
            <p:cNvPr id="35" name="bot_3" title="Icon of two chevron brackets with two dots between them">
              <a:extLst>
                <a:ext uri="{FF2B5EF4-FFF2-40B4-BE49-F238E27FC236}">
                  <a16:creationId xmlns:a16="http://schemas.microsoft.com/office/drawing/2014/main" id="{20023678-273E-42F6-9294-0462B864B84C}"/>
                </a:ext>
              </a:extLst>
            </p:cNvPr>
            <p:cNvSpPr>
              <a:spLocks noChangeAspect="1" noEditPoints="1"/>
            </p:cNvSpPr>
            <p:nvPr/>
          </p:nvSpPr>
          <p:spPr bwMode="auto">
            <a:xfrm>
              <a:off x="3804945" y="1684990"/>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8" name="Group 7">
            <a:extLst>
              <a:ext uri="{FF2B5EF4-FFF2-40B4-BE49-F238E27FC236}">
                <a16:creationId xmlns:a16="http://schemas.microsoft.com/office/drawing/2014/main" id="{F654F4E3-967B-4976-8FD6-C585390DD461}"/>
              </a:ext>
            </a:extLst>
          </p:cNvPr>
          <p:cNvGrpSpPr/>
          <p:nvPr/>
        </p:nvGrpSpPr>
        <p:grpSpPr>
          <a:xfrm>
            <a:off x="3842788" y="4220539"/>
            <a:ext cx="2732704" cy="983254"/>
            <a:chOff x="3842788" y="4220539"/>
            <a:chExt cx="2732704" cy="983254"/>
          </a:xfrm>
        </p:grpSpPr>
        <p:sp>
          <p:nvSpPr>
            <p:cNvPr id="36" name="speech_4" title="Icon of a chat bubble with a video camera inside">
              <a:extLst>
                <a:ext uri="{FF2B5EF4-FFF2-40B4-BE49-F238E27FC236}">
                  <a16:creationId xmlns:a16="http://schemas.microsoft.com/office/drawing/2014/main" id="{62BD3707-13E1-49F1-9544-69F8FFEFDDA9}"/>
                </a:ext>
              </a:extLst>
            </p:cNvPr>
            <p:cNvSpPr>
              <a:spLocks noChangeAspect="1" noEditPoints="1"/>
            </p:cNvSpPr>
            <p:nvPr/>
          </p:nvSpPr>
          <p:spPr bwMode="auto">
            <a:xfrm>
              <a:off x="3842788" y="4276353"/>
              <a:ext cx="411719" cy="365760"/>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1600" dirty="0">
                  <a:gradFill>
                    <a:gsLst>
                      <a:gs pos="0">
                        <a:srgbClr val="505050"/>
                      </a:gs>
                      <a:gs pos="100000">
                        <a:srgbClr val="505050"/>
                      </a:gs>
                    </a:gsLst>
                  </a:gradFill>
                </a:rPr>
                <a:t>Q</a:t>
              </a:r>
            </a:p>
          </p:txBody>
        </p:sp>
        <p:sp>
          <p:nvSpPr>
            <p:cNvPr id="37" name="TextBox 36">
              <a:extLst>
                <a:ext uri="{FF2B5EF4-FFF2-40B4-BE49-F238E27FC236}">
                  <a16:creationId xmlns:a16="http://schemas.microsoft.com/office/drawing/2014/main" id="{8FB2C9EE-2F0D-414B-AEDE-365FD330777C}"/>
                </a:ext>
              </a:extLst>
            </p:cNvPr>
            <p:cNvSpPr txBox="1"/>
            <p:nvPr/>
          </p:nvSpPr>
          <p:spPr>
            <a:xfrm>
              <a:off x="4384357" y="4220539"/>
              <a:ext cx="1711643"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Voice and video</a:t>
              </a:r>
            </a:p>
          </p:txBody>
        </p:sp>
        <p:sp>
          <p:nvSpPr>
            <p:cNvPr id="38" name="Text Placeholder 43">
              <a:extLst>
                <a:ext uri="{FF2B5EF4-FFF2-40B4-BE49-F238E27FC236}">
                  <a16:creationId xmlns:a16="http://schemas.microsoft.com/office/drawing/2014/main" id="{D4476F14-A37E-4EDE-9CBB-C4DB1F2E6705}"/>
                </a:ext>
              </a:extLst>
            </p:cNvPr>
            <p:cNvSpPr txBox="1">
              <a:spLocks/>
            </p:cNvSpPr>
            <p:nvPr/>
          </p:nvSpPr>
          <p:spPr>
            <a:xfrm>
              <a:off x="4384357" y="4635101"/>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Add rich calling and meeting automation and media</a:t>
              </a:r>
            </a:p>
          </p:txBody>
        </p:sp>
      </p:grpSp>
      <p:grpSp>
        <p:nvGrpSpPr>
          <p:cNvPr id="4" name="Group 3">
            <a:extLst>
              <a:ext uri="{FF2B5EF4-FFF2-40B4-BE49-F238E27FC236}">
                <a16:creationId xmlns:a16="http://schemas.microsoft.com/office/drawing/2014/main" id="{78C34419-18C4-4BF8-A49A-6472F294DBB9}"/>
              </a:ext>
            </a:extLst>
          </p:cNvPr>
          <p:cNvGrpSpPr/>
          <p:nvPr/>
        </p:nvGrpSpPr>
        <p:grpSpPr>
          <a:xfrm>
            <a:off x="767811" y="2885833"/>
            <a:ext cx="2669089" cy="979298"/>
            <a:chOff x="767811" y="2885833"/>
            <a:chExt cx="2669089" cy="979298"/>
          </a:xfrm>
        </p:grpSpPr>
        <p:sp>
          <p:nvSpPr>
            <p:cNvPr id="57" name="TextBox 56">
              <a:extLst>
                <a:ext uri="{FF2B5EF4-FFF2-40B4-BE49-F238E27FC236}">
                  <a16:creationId xmlns:a16="http://schemas.microsoft.com/office/drawing/2014/main" id="{A09AE69B-006F-463B-96DF-DE12031C777D}"/>
                </a:ext>
              </a:extLst>
            </p:cNvPr>
            <p:cNvSpPr txBox="1"/>
            <p:nvPr/>
          </p:nvSpPr>
          <p:spPr>
            <a:xfrm>
              <a:off x="1281610" y="2885833"/>
              <a:ext cx="215529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Messaging Extensions</a:t>
              </a:r>
            </a:p>
          </p:txBody>
        </p:sp>
        <p:sp>
          <p:nvSpPr>
            <p:cNvPr id="58" name="Text Placeholder 43">
              <a:extLst>
                <a:ext uri="{FF2B5EF4-FFF2-40B4-BE49-F238E27FC236}">
                  <a16:creationId xmlns:a16="http://schemas.microsoft.com/office/drawing/2014/main" id="{9AEE49C0-1F27-4CD5-A43B-976A070FDF74}"/>
                </a:ext>
              </a:extLst>
            </p:cNvPr>
            <p:cNvSpPr txBox="1">
              <a:spLocks/>
            </p:cNvSpPr>
            <p:nvPr/>
          </p:nvSpPr>
          <p:spPr>
            <a:xfrm>
              <a:off x="1281610" y="3296439"/>
              <a:ext cx="2155290"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Allow users to query and share rich cards in conversations</a:t>
              </a:r>
            </a:p>
          </p:txBody>
        </p:sp>
        <p:sp>
          <p:nvSpPr>
            <p:cNvPr id="47" name="PageEdit_EFB8" title="Icon of a document with a pencil on top of it">
              <a:extLst>
                <a:ext uri="{FF2B5EF4-FFF2-40B4-BE49-F238E27FC236}">
                  <a16:creationId xmlns:a16="http://schemas.microsoft.com/office/drawing/2014/main" id="{87B956D0-65E0-4D9E-BECA-F634446229A7}"/>
                </a:ext>
              </a:extLst>
            </p:cNvPr>
            <p:cNvSpPr>
              <a:spLocks noChangeAspect="1" noEditPoints="1"/>
            </p:cNvSpPr>
            <p:nvPr/>
          </p:nvSpPr>
          <p:spPr bwMode="auto">
            <a:xfrm>
              <a:off x="767811" y="2904405"/>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sp>
        <p:nvSpPr>
          <p:cNvPr id="65" name="Text Placeholder 43">
            <a:extLst>
              <a:ext uri="{FF2B5EF4-FFF2-40B4-BE49-F238E27FC236}">
                <a16:creationId xmlns:a16="http://schemas.microsoft.com/office/drawing/2014/main" id="{5DF96036-549D-4B7E-892B-ECFC3CD57E1F}"/>
              </a:ext>
            </a:extLst>
          </p:cNvPr>
          <p:cNvSpPr txBox="1">
            <a:spLocks/>
          </p:cNvSpPr>
          <p:nvPr/>
        </p:nvSpPr>
        <p:spPr>
          <a:xfrm>
            <a:off x="1698701" y="5901277"/>
            <a:ext cx="5063042"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Power your apps using Graph. Build intelligence and connect to data that drives productivity</a:t>
            </a:r>
          </a:p>
        </p:txBody>
      </p:sp>
      <p:sp>
        <p:nvSpPr>
          <p:cNvPr id="66" name="TextBox 65">
            <a:extLst>
              <a:ext uri="{FF2B5EF4-FFF2-40B4-BE49-F238E27FC236}">
                <a16:creationId xmlns:a16="http://schemas.microsoft.com/office/drawing/2014/main" id="{B1CA801D-E18B-402E-A3A1-B6690C2C081B}"/>
              </a:ext>
            </a:extLst>
          </p:cNvPr>
          <p:cNvSpPr txBox="1"/>
          <p:nvPr/>
        </p:nvSpPr>
        <p:spPr>
          <a:xfrm>
            <a:off x="1698701" y="5531065"/>
            <a:ext cx="2155291" cy="338554"/>
          </a:xfrm>
          <a:prstGeom prst="rect">
            <a:avLst/>
          </a:prstGeom>
          <a:noFill/>
          <a:ln>
            <a:noFill/>
          </a:ln>
        </p:spPr>
        <p:txBody>
          <a:bodyPr wrap="square" rtlCol="0">
            <a:spAutoFit/>
          </a:bodyPr>
          <a:lstStyle/>
          <a:p>
            <a:pPr defTabSz="914192">
              <a:defRPr/>
            </a:pPr>
            <a:r>
              <a:rPr lang="en-US" sz="1600">
                <a:solidFill>
                  <a:srgbClr val="2F2F2F"/>
                </a:solidFill>
                <a:latin typeface="Segoe UI" charset="0"/>
                <a:ea typeface="Segoe UI" charset="0"/>
                <a:cs typeface="Segoe UI" charset="0"/>
              </a:rPr>
              <a:t>Microsoft Graph</a:t>
            </a:r>
          </a:p>
        </p:txBody>
      </p:sp>
      <p:sp>
        <p:nvSpPr>
          <p:cNvPr id="52" name="Intelligence" title="Icon of circles connected by crossing lines">
            <a:extLst>
              <a:ext uri="{FF2B5EF4-FFF2-40B4-BE49-F238E27FC236}">
                <a16:creationId xmlns:a16="http://schemas.microsoft.com/office/drawing/2014/main" id="{B574F257-FCCD-40D4-8EA5-7C6602AD8018}"/>
              </a:ext>
            </a:extLst>
          </p:cNvPr>
          <p:cNvSpPr>
            <a:spLocks noChangeAspect="1" noEditPoints="1"/>
          </p:cNvSpPr>
          <p:nvPr/>
        </p:nvSpPr>
        <p:spPr bwMode="auto">
          <a:xfrm>
            <a:off x="767809" y="5554877"/>
            <a:ext cx="761276" cy="7315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lin ang="5400000" scaled="1"/>
              </a:gradFill>
            </a:endParaRPr>
          </a:p>
        </p:txBody>
      </p:sp>
      <p:grpSp>
        <p:nvGrpSpPr>
          <p:cNvPr id="5" name="Group 4">
            <a:extLst>
              <a:ext uri="{FF2B5EF4-FFF2-40B4-BE49-F238E27FC236}">
                <a16:creationId xmlns:a16="http://schemas.microsoft.com/office/drawing/2014/main" id="{E07E2CCC-96F2-4AF1-B818-A7A7D25CEE49}"/>
              </a:ext>
            </a:extLst>
          </p:cNvPr>
          <p:cNvGrpSpPr/>
          <p:nvPr/>
        </p:nvGrpSpPr>
        <p:grpSpPr>
          <a:xfrm>
            <a:off x="719928" y="4206936"/>
            <a:ext cx="2716972" cy="995400"/>
            <a:chOff x="719928" y="4206936"/>
            <a:chExt cx="2716972" cy="995400"/>
          </a:xfrm>
        </p:grpSpPr>
        <p:sp>
          <p:nvSpPr>
            <p:cNvPr id="54" name="TextBox 53">
              <a:extLst>
                <a:ext uri="{FF2B5EF4-FFF2-40B4-BE49-F238E27FC236}">
                  <a16:creationId xmlns:a16="http://schemas.microsoft.com/office/drawing/2014/main" id="{569A9215-639F-41E8-BE96-877A76F6B361}"/>
                </a:ext>
              </a:extLst>
            </p:cNvPr>
            <p:cNvSpPr txBox="1"/>
            <p:nvPr/>
          </p:nvSpPr>
          <p:spPr>
            <a:xfrm>
              <a:off x="1281609" y="4220539"/>
              <a:ext cx="1634773"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Adaptive Cards</a:t>
              </a:r>
            </a:p>
          </p:txBody>
        </p:sp>
        <p:sp>
          <p:nvSpPr>
            <p:cNvPr id="55" name="Text Placeholder 43">
              <a:extLst>
                <a:ext uri="{FF2B5EF4-FFF2-40B4-BE49-F238E27FC236}">
                  <a16:creationId xmlns:a16="http://schemas.microsoft.com/office/drawing/2014/main" id="{8E69D754-96F5-440F-A2EF-1D0E6797E9BD}"/>
                </a:ext>
              </a:extLst>
            </p:cNvPr>
            <p:cNvSpPr txBox="1">
              <a:spLocks/>
            </p:cNvSpPr>
            <p:nvPr/>
          </p:nvSpPr>
          <p:spPr>
            <a:xfrm>
              <a:off x="1281609" y="4633644"/>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Add rich interaction to your connector cards</a:t>
              </a:r>
            </a:p>
          </p:txBody>
        </p:sp>
        <p:sp>
          <p:nvSpPr>
            <p:cNvPr id="59" name="Browser_4" title="Icon of a website or an app window">
              <a:extLst>
                <a:ext uri="{FF2B5EF4-FFF2-40B4-BE49-F238E27FC236}">
                  <a16:creationId xmlns:a16="http://schemas.microsoft.com/office/drawing/2014/main" id="{475B0826-2447-4C65-82CE-465A9E398607}"/>
                </a:ext>
              </a:extLst>
            </p:cNvPr>
            <p:cNvSpPr>
              <a:spLocks noChangeAspect="1" noEditPoints="1"/>
            </p:cNvSpPr>
            <p:nvPr/>
          </p:nvSpPr>
          <p:spPr bwMode="auto">
            <a:xfrm>
              <a:off x="719928" y="420693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D0052F83-F806-4EFA-BF3D-F9A64C3CB77D}"/>
              </a:ext>
            </a:extLst>
          </p:cNvPr>
          <p:cNvGrpSpPr/>
          <p:nvPr/>
        </p:nvGrpSpPr>
        <p:grpSpPr>
          <a:xfrm>
            <a:off x="3879760" y="2885835"/>
            <a:ext cx="2562604" cy="983254"/>
            <a:chOff x="3879760" y="2885835"/>
            <a:chExt cx="2562604" cy="983254"/>
          </a:xfrm>
        </p:grpSpPr>
        <p:sp>
          <p:nvSpPr>
            <p:cNvPr id="40" name="TextBox 39">
              <a:extLst>
                <a:ext uri="{FF2B5EF4-FFF2-40B4-BE49-F238E27FC236}">
                  <a16:creationId xmlns:a16="http://schemas.microsoft.com/office/drawing/2014/main" id="{C2C708A5-7DC2-4F47-97A3-6A7382F96AC9}"/>
                </a:ext>
              </a:extLst>
            </p:cNvPr>
            <p:cNvSpPr txBox="1"/>
            <p:nvPr/>
          </p:nvSpPr>
          <p:spPr>
            <a:xfrm>
              <a:off x="4384357" y="2885835"/>
              <a:ext cx="1808625"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Notifications</a:t>
              </a:r>
            </a:p>
          </p:txBody>
        </p:sp>
        <p:sp>
          <p:nvSpPr>
            <p:cNvPr id="41" name="Text Placeholder 43">
              <a:extLst>
                <a:ext uri="{FF2B5EF4-FFF2-40B4-BE49-F238E27FC236}">
                  <a16:creationId xmlns:a16="http://schemas.microsoft.com/office/drawing/2014/main" id="{8DD1F4E6-93CE-4FE4-B353-62197262D9B9}"/>
                </a:ext>
              </a:extLst>
            </p:cNvPr>
            <p:cNvSpPr txBox="1">
              <a:spLocks/>
            </p:cNvSpPr>
            <p:nvPr/>
          </p:nvSpPr>
          <p:spPr>
            <a:xfrm>
              <a:off x="4384358" y="3300397"/>
              <a:ext cx="2058006"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dirty="0">
                  <a:solidFill>
                    <a:srgbClr val="2F2F2F"/>
                  </a:solidFill>
                  <a:latin typeface="Segoe UI" charset="0"/>
                  <a:ea typeface="Segoe UI" charset="0"/>
                  <a:cs typeface="Segoe UI" charset="0"/>
                </a:rPr>
                <a:t>Post rich updates to channels via connectors</a:t>
              </a:r>
            </a:p>
          </p:txBody>
        </p:sp>
        <p:sp>
          <p:nvSpPr>
            <p:cNvPr id="67" name="Alarm" title="Icon of a bell">
              <a:extLst>
                <a:ext uri="{FF2B5EF4-FFF2-40B4-BE49-F238E27FC236}">
                  <a16:creationId xmlns:a16="http://schemas.microsoft.com/office/drawing/2014/main" id="{7CBB3F4A-763B-4F30-BE38-A2D3C3599D70}"/>
                </a:ext>
              </a:extLst>
            </p:cNvPr>
            <p:cNvSpPr>
              <a:spLocks noChangeAspect="1" noEditPoints="1"/>
            </p:cNvSpPr>
            <p:nvPr/>
          </p:nvSpPr>
          <p:spPr bwMode="auto">
            <a:xfrm>
              <a:off x="3879760" y="2888954"/>
              <a:ext cx="334120" cy="365760"/>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5" name="Straight Connector 14">
            <a:extLst>
              <a:ext uri="{FF2B5EF4-FFF2-40B4-BE49-F238E27FC236}">
                <a16:creationId xmlns:a16="http://schemas.microsoft.com/office/drawing/2014/main" id="{2013C2C4-1C01-4FFF-A59F-5E2C480382FE}"/>
              </a:ext>
            </a:extLst>
          </p:cNvPr>
          <p:cNvCxnSpPr>
            <a:cxnSpLocks/>
          </p:cNvCxnSpPr>
          <p:nvPr/>
        </p:nvCxnSpPr>
        <p:spPr>
          <a:xfrm>
            <a:off x="684199" y="5314631"/>
            <a:ext cx="5660452" cy="0"/>
          </a:xfrm>
          <a:prstGeom prst="line">
            <a:avLst/>
          </a:prstGeom>
          <a:ln w="127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DF37F4A-98C3-42FD-9B20-79832387550A}"/>
              </a:ext>
            </a:extLst>
          </p:cNvPr>
          <p:cNvGrpSpPr/>
          <p:nvPr/>
        </p:nvGrpSpPr>
        <p:grpSpPr>
          <a:xfrm>
            <a:off x="8251424" y="1478170"/>
            <a:ext cx="3018152" cy="757016"/>
            <a:chOff x="8251424" y="1478170"/>
            <a:chExt cx="3018152" cy="757016"/>
          </a:xfrm>
        </p:grpSpPr>
        <p:sp>
          <p:nvSpPr>
            <p:cNvPr id="44" name="Text Placeholder 43">
              <a:extLst>
                <a:ext uri="{FF2B5EF4-FFF2-40B4-BE49-F238E27FC236}">
                  <a16:creationId xmlns:a16="http://schemas.microsoft.com/office/drawing/2014/main" id="{B4C2F7AA-116C-4244-91AB-B72868140254}"/>
                </a:ext>
              </a:extLst>
            </p:cNvPr>
            <p:cNvSpPr txBox="1">
              <a:spLocks/>
            </p:cNvSpPr>
            <p:nvPr/>
          </p:nvSpPr>
          <p:spPr>
            <a:xfrm>
              <a:off x="8690864" y="1478170"/>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a:solidFill>
                    <a:srgbClr val="2F2F2F"/>
                  </a:solidFill>
                  <a:latin typeface="Segoe UI" charset="0"/>
                  <a:ea typeface="Segoe UI" charset="0"/>
                  <a:cs typeface="Segoe UI" charset="0"/>
                </a:rPr>
                <a:t>Enterprise Developers</a:t>
              </a:r>
            </a:p>
            <a:p>
              <a:pPr marL="0" indent="0" defTabSz="896214">
                <a:lnSpc>
                  <a:spcPts val="1371"/>
                </a:lnSpc>
                <a:buNone/>
                <a:defRPr/>
              </a:pPr>
              <a:r>
                <a:rPr lang="en-US" sz="1100">
                  <a:solidFill>
                    <a:srgbClr val="2F2F2F"/>
                  </a:solidFill>
                  <a:latin typeface="Segoe UI" charset="0"/>
                  <a:ea typeface="Segoe UI" charset="0"/>
                  <a:cs typeface="Segoe UI" charset="0"/>
                </a:rPr>
                <a:t>Upload to your organization’s app catalog</a:t>
              </a:r>
            </a:p>
          </p:txBody>
        </p:sp>
        <p:sp>
          <p:nvSpPr>
            <p:cNvPr id="68" name="people_2" title="Icon of three people with an arrow above them pointing down">
              <a:extLst>
                <a:ext uri="{FF2B5EF4-FFF2-40B4-BE49-F238E27FC236}">
                  <a16:creationId xmlns:a16="http://schemas.microsoft.com/office/drawing/2014/main" id="{55D12CD0-C4A4-4094-9C33-69505754552E}"/>
                </a:ext>
              </a:extLst>
            </p:cNvPr>
            <p:cNvSpPr>
              <a:spLocks noChangeAspect="1" noEditPoints="1"/>
            </p:cNvSpPr>
            <p:nvPr/>
          </p:nvSpPr>
          <p:spPr bwMode="auto">
            <a:xfrm>
              <a:off x="8251424" y="1491179"/>
              <a:ext cx="333080" cy="365760"/>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DA81896C-BC95-4BE7-8A11-4B213E11DB4F}"/>
              </a:ext>
            </a:extLst>
          </p:cNvPr>
          <p:cNvGrpSpPr/>
          <p:nvPr/>
        </p:nvGrpSpPr>
        <p:grpSpPr>
          <a:xfrm>
            <a:off x="8270768" y="2459213"/>
            <a:ext cx="2998808" cy="757016"/>
            <a:chOff x="8270768" y="2459213"/>
            <a:chExt cx="2998808" cy="757016"/>
          </a:xfrm>
        </p:grpSpPr>
        <p:sp>
          <p:nvSpPr>
            <p:cNvPr id="69" name="Text Placeholder 43">
              <a:extLst>
                <a:ext uri="{FF2B5EF4-FFF2-40B4-BE49-F238E27FC236}">
                  <a16:creationId xmlns:a16="http://schemas.microsoft.com/office/drawing/2014/main" id="{93AFB1C5-A6DB-4BEC-965C-8D5835BA250F}"/>
                </a:ext>
              </a:extLst>
            </p:cNvPr>
            <p:cNvSpPr txBox="1">
              <a:spLocks/>
            </p:cNvSpPr>
            <p:nvPr/>
          </p:nvSpPr>
          <p:spPr>
            <a:xfrm>
              <a:off x="8690864" y="2459213"/>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dirty="0">
                  <a:solidFill>
                    <a:srgbClr val="2F2F2F"/>
                  </a:solidFill>
                  <a:latin typeface="Segoe UI" charset="0"/>
                  <a:ea typeface="Segoe UI" charset="0"/>
                  <a:cs typeface="Segoe UI" charset="0"/>
                </a:rPr>
                <a:t>ISVs Partners</a:t>
              </a:r>
            </a:p>
            <a:p>
              <a:pPr marL="0" indent="0" defTabSz="896214">
                <a:lnSpc>
                  <a:spcPts val="1371"/>
                </a:lnSpc>
                <a:buNone/>
                <a:defRPr/>
              </a:pPr>
              <a:r>
                <a:rPr lang="en-US" sz="1100" dirty="0">
                  <a:solidFill>
                    <a:srgbClr val="2F2F2F"/>
                  </a:solidFill>
                  <a:latin typeface="Segoe UI" charset="0"/>
                  <a:ea typeface="Segoe UI" charset="0"/>
                  <a:cs typeface="Segoe UI" charset="0"/>
                </a:rPr>
                <a:t>Publish to AppSource to make available in the Teams app store</a:t>
              </a:r>
            </a:p>
          </p:txBody>
        </p:sp>
        <p:sp>
          <p:nvSpPr>
            <p:cNvPr id="70" name="bag" title="Icon of a handbag">
              <a:extLst>
                <a:ext uri="{FF2B5EF4-FFF2-40B4-BE49-F238E27FC236}">
                  <a16:creationId xmlns:a16="http://schemas.microsoft.com/office/drawing/2014/main" id="{4E6B4F10-270B-491F-8123-76F901592398}"/>
                </a:ext>
              </a:extLst>
            </p:cNvPr>
            <p:cNvSpPr>
              <a:spLocks noChangeAspect="1" noEditPoints="1"/>
            </p:cNvSpPr>
            <p:nvPr/>
          </p:nvSpPr>
          <p:spPr bwMode="auto">
            <a:xfrm>
              <a:off x="8270768" y="2459213"/>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3" name="Rectangle 22">
            <a:extLst>
              <a:ext uri="{FF2B5EF4-FFF2-40B4-BE49-F238E27FC236}">
                <a16:creationId xmlns:a16="http://schemas.microsoft.com/office/drawing/2014/main" id="{E6DCE5D9-2120-4E1A-B6F7-4F0DBFA16327}"/>
              </a:ext>
            </a:extLst>
          </p:cNvPr>
          <p:cNvSpPr/>
          <p:nvPr/>
        </p:nvSpPr>
        <p:spPr>
          <a:xfrm>
            <a:off x="716721" y="849830"/>
            <a:ext cx="5796371" cy="646331"/>
          </a:xfrm>
          <a:prstGeom prst="rect">
            <a:avLst/>
          </a:prstGeom>
        </p:spPr>
        <p:txBody>
          <a:bodyPr wrap="square">
            <a:spAutoFit/>
          </a:bodyPr>
          <a:lstStyle/>
          <a:p>
            <a:r>
              <a:rPr lang="en-US" sz="1800" dirty="0">
                <a:solidFill>
                  <a:schemeClr val="accent1"/>
                </a:solidFill>
                <a:latin typeface="Segoe UI" panose="020B0502040204020203" pitchFamily="34" charset="0"/>
                <a:cs typeface="Segoe UI" panose="020B0502040204020203" pitchFamily="34" charset="0"/>
              </a:rPr>
              <a:t>Build apps using rich capabilities to empower your users in chat, channels, and personal workspace</a:t>
            </a:r>
          </a:p>
        </p:txBody>
      </p:sp>
      <p:sp>
        <p:nvSpPr>
          <p:cNvPr id="71" name="Text Placeholder 43">
            <a:extLst>
              <a:ext uri="{FF2B5EF4-FFF2-40B4-BE49-F238E27FC236}">
                <a16:creationId xmlns:a16="http://schemas.microsoft.com/office/drawing/2014/main" id="{3349467C-ED5A-47F0-B244-F50777A34EBF}"/>
              </a:ext>
            </a:extLst>
          </p:cNvPr>
          <p:cNvSpPr txBox="1">
            <a:spLocks/>
          </p:cNvSpPr>
          <p:nvPr/>
        </p:nvSpPr>
        <p:spPr>
          <a:xfrm>
            <a:off x="8690864" y="3817357"/>
            <a:ext cx="2578712" cy="9586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dirty="0">
                <a:solidFill>
                  <a:srgbClr val="2F2F2F"/>
                </a:solidFill>
                <a:latin typeface="Segoe UI" charset="0"/>
                <a:ea typeface="Segoe UI" charset="0"/>
                <a:cs typeface="Segoe UI" charset="0"/>
              </a:rPr>
              <a:t>Administrators</a:t>
            </a:r>
          </a:p>
          <a:p>
            <a:pPr marL="0" indent="0" defTabSz="896214">
              <a:lnSpc>
                <a:spcPts val="1371"/>
              </a:lnSpc>
              <a:buNone/>
              <a:defRPr/>
            </a:pPr>
            <a:r>
              <a:rPr lang="en-US" sz="1100" dirty="0">
                <a:solidFill>
                  <a:srgbClr val="2F2F2F"/>
                </a:solidFill>
                <a:latin typeface="Segoe UI" charset="0"/>
                <a:ea typeface="Segoe UI" charset="0"/>
                <a:cs typeface="Segoe UI" charset="0"/>
              </a:rPr>
              <a:t>Assign policy for apps over end users. Preinstall and pre-pin apps to drive adoption</a:t>
            </a:r>
          </a:p>
        </p:txBody>
      </p:sp>
      <p:sp>
        <p:nvSpPr>
          <p:cNvPr id="9" name="Right Brace 8">
            <a:extLst>
              <a:ext uri="{FF2B5EF4-FFF2-40B4-BE49-F238E27FC236}">
                <a16:creationId xmlns:a16="http://schemas.microsoft.com/office/drawing/2014/main" id="{23810175-B0BE-4E6E-A722-4BDB75CE801B}"/>
              </a:ext>
            </a:extLst>
          </p:cNvPr>
          <p:cNvSpPr/>
          <p:nvPr/>
        </p:nvSpPr>
        <p:spPr>
          <a:xfrm>
            <a:off x="6725100" y="1684990"/>
            <a:ext cx="1157098" cy="3207852"/>
          </a:xfrm>
          <a:prstGeom prst="rightBrace">
            <a:avLst/>
          </a:prstGeom>
          <a:ln w="28575">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4176FCB-4F70-4994-AD61-3B158ED183A6}"/>
              </a:ext>
            </a:extLst>
          </p:cNvPr>
          <p:cNvCxnSpPr>
            <a:cxnSpLocks/>
          </p:cNvCxnSpPr>
          <p:nvPr/>
        </p:nvCxnSpPr>
        <p:spPr>
          <a:xfrm>
            <a:off x="8791500" y="3493499"/>
            <a:ext cx="2377440" cy="0"/>
          </a:xfrm>
          <a:prstGeom prst="line">
            <a:avLst/>
          </a:prstGeom>
          <a:ln w="28575">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Oval 52" descr="Meeting">
            <a:extLst>
              <a:ext uri="{FF2B5EF4-FFF2-40B4-BE49-F238E27FC236}">
                <a16:creationId xmlns:a16="http://schemas.microsoft.com/office/drawing/2014/main" id="{773475BC-8DCE-4155-9724-271E72EAC8A8}"/>
              </a:ext>
            </a:extLst>
          </p:cNvPr>
          <p:cNvSpPr/>
          <p:nvPr/>
        </p:nvSpPr>
        <p:spPr>
          <a:xfrm>
            <a:off x="8173247" y="3744615"/>
            <a:ext cx="494226" cy="568692"/>
          </a:xfrm>
          <a:prstGeom prst="ellipse">
            <a:avLst/>
          </a:prstGeom>
          <a: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0795" cap="flat" cmpd="sng" algn="ctr">
            <a:noFill/>
            <a:prstDash val="solid"/>
          </a:ln>
          <a:effectLst/>
        </p:spPr>
      </p:sp>
    </p:spTree>
    <p:extLst>
      <p:ext uri="{BB962C8B-B14F-4D97-AF65-F5344CB8AC3E}">
        <p14:creationId xmlns:p14="http://schemas.microsoft.com/office/powerpoint/2010/main" val="42176235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7B00F8B7-84ED-4930-B288-6DAFF46BE1C4}"/>
              </a:ext>
            </a:extLst>
          </p:cNvPr>
          <p:cNvGraphicFramePr>
            <a:graphicFrameLocks noGrp="1"/>
          </p:cNvGraphicFramePr>
          <p:nvPr>
            <p:extLst>
              <p:ext uri="{D42A27DB-BD31-4B8C-83A1-F6EECF244321}">
                <p14:modId xmlns:p14="http://schemas.microsoft.com/office/powerpoint/2010/main" val="2688740748"/>
              </p:ext>
            </p:extLst>
          </p:nvPr>
        </p:nvGraphicFramePr>
        <p:xfrm>
          <a:off x="441131" y="1477148"/>
          <a:ext cx="11353801" cy="4274820"/>
        </p:xfrm>
        <a:graphic>
          <a:graphicData uri="http://schemas.openxmlformats.org/drawingml/2006/table">
            <a:tbl>
              <a:tblPr firstRow="1" bandRow="1">
                <a:tableStyleId>{5C22544A-7EE6-4342-B048-85BDC9FD1C3A}</a:tableStyleId>
              </a:tblPr>
              <a:tblGrid>
                <a:gridCol w="526562">
                  <a:extLst>
                    <a:ext uri="{9D8B030D-6E8A-4147-A177-3AD203B41FA5}">
                      <a16:colId xmlns:a16="http://schemas.microsoft.com/office/drawing/2014/main" val="1000413407"/>
                    </a:ext>
                  </a:extLst>
                </a:gridCol>
                <a:gridCol w="4814276">
                  <a:extLst>
                    <a:ext uri="{9D8B030D-6E8A-4147-A177-3AD203B41FA5}">
                      <a16:colId xmlns:a16="http://schemas.microsoft.com/office/drawing/2014/main" val="1698915195"/>
                    </a:ext>
                  </a:extLst>
                </a:gridCol>
                <a:gridCol w="586155">
                  <a:extLst>
                    <a:ext uri="{9D8B030D-6E8A-4147-A177-3AD203B41FA5}">
                      <a16:colId xmlns:a16="http://schemas.microsoft.com/office/drawing/2014/main" val="3269768797"/>
                    </a:ext>
                  </a:extLst>
                </a:gridCol>
                <a:gridCol w="617415">
                  <a:extLst>
                    <a:ext uri="{9D8B030D-6E8A-4147-A177-3AD203B41FA5}">
                      <a16:colId xmlns:a16="http://schemas.microsoft.com/office/drawing/2014/main" val="2551498866"/>
                    </a:ext>
                  </a:extLst>
                </a:gridCol>
                <a:gridCol w="4809393">
                  <a:extLst>
                    <a:ext uri="{9D8B030D-6E8A-4147-A177-3AD203B41FA5}">
                      <a16:colId xmlns:a16="http://schemas.microsoft.com/office/drawing/2014/main" val="3127614771"/>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Tabs - a big canvas to host your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When your app needs a large area to present information to users a tab is a great place to show a list of work items or a dashboard users can chat about the content of your tab which will keep it foremost in a channel as a threaded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Message Actions – interpret a chat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The starting place is a conversation. Let users send text to your app and you can use it to create new things, add to existing entities</a:t>
                      </a:r>
                    </a:p>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018153"/>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Bots – smart chat skills for your users</a:t>
                      </a:r>
                      <a:endParaRPr kumimoji="0" lang="en-US" sz="18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Use a bot to drive engagement in a channel or in 1:1 conversations. Bots are an excellent way to handle question and answer scenarios or times when you need to message a channel on behalf of your service. Our bots also let you host tabs for complimentary browsing scenarios and post rich interactive cards</a:t>
                      </a:r>
                      <a:r>
                        <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Task Modules – a dialog for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Task </a:t>
                      </a:r>
                      <a:r>
                        <a:rPr kumimoji="0" lang="en-US" sz="1100" b="0" i="0" u="none" strike="noStrike" kern="1200" cap="none" spc="0" normalizeH="0" baseline="0" noProof="0" dirty="0" err="1">
                          <a:ln>
                            <a:noFill/>
                          </a:ln>
                          <a:solidFill>
                            <a:srgbClr val="000000"/>
                          </a:solidFill>
                          <a:effectLst/>
                          <a:uLnTx/>
                          <a:uFillTx/>
                          <a:latin typeface="Segoe UI Semilight" charset="0"/>
                          <a:ea typeface="Segoe UI Semilight" charset="0"/>
                          <a:cs typeface="Segoe UI Semilight" charset="0"/>
                        </a:rPr>
                        <a:t>m`odules</a:t>
                      </a:r>
                      <a:r>
                        <a:rPr kumimoji="0" lang="en-US" sz="110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 let you open a dialog from bot cards or tabs. When you need to do a little form entry, a lookup, or keep a 1:1 interaction out of a channel, pop open a dialog</a:t>
                      </a:r>
                      <a:r>
                        <a:rPr kumimoji="0" lang="en-US" sz="105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 </a:t>
                      </a:r>
                    </a:p>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7169539"/>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Message Extensions – share rich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Your users can share rich actionable cards that grab people’s attention and can get simple jobs done without leaving the conversation. Why send a link when you can include summary, status, and a wide range of interactions.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Notifications – getting users’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Use toast, @mentions, just posting to a channel to call attention to changes and important actions users care about. Teams gives your app the flexibility to proactively notify people as quietly or loudly as you need</a:t>
                      </a:r>
                    </a:p>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Semilight" charset="0"/>
                        <a:ea typeface="+mn-ea"/>
                        <a:cs typeface="Segoe UI Semilight"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7857729"/>
                  </a:ext>
                </a:extLst>
              </a:tr>
            </a:tbl>
          </a:graphicData>
        </a:graphic>
      </p:graphicFrame>
      <p:pic>
        <p:nvPicPr>
          <p:cNvPr id="17" name="Picture 16">
            <a:extLst>
              <a:ext uri="{FF2B5EF4-FFF2-40B4-BE49-F238E27FC236}">
                <a16:creationId xmlns:a16="http://schemas.microsoft.com/office/drawing/2014/main" id="{96C752F8-7211-4738-B28A-122BD48CF040}"/>
              </a:ext>
              <a:ext uri="{C183D7F6-B498-43B3-948B-1728B52AA6E4}">
                <adec:decorative xmlns:adec="http://schemas.microsoft.com/office/drawing/2017/decorative" val="1"/>
              </a:ext>
            </a:extLst>
          </p:cNvPr>
          <p:cNvPicPr>
            <a:picLocks noChangeAspect="1"/>
          </p:cNvPicPr>
          <p:nvPr/>
        </p:nvPicPr>
        <p:blipFill rotWithShape="1">
          <a:blip r:embed="rId3"/>
          <a:srcRect l="25059" t="22686" r="24776" b="24171"/>
          <a:stretch/>
        </p:blipFill>
        <p:spPr>
          <a:xfrm>
            <a:off x="441131" y="4513251"/>
            <a:ext cx="484459" cy="489933"/>
          </a:xfrm>
          <a:prstGeom prst="rect">
            <a:avLst/>
          </a:prstGeom>
        </p:spPr>
      </p:pic>
      <p:pic>
        <p:nvPicPr>
          <p:cNvPr id="19" name="Picture 18">
            <a:extLst>
              <a:ext uri="{FF2B5EF4-FFF2-40B4-BE49-F238E27FC236}">
                <a16:creationId xmlns:a16="http://schemas.microsoft.com/office/drawing/2014/main" id="{C4D3F4A8-37BE-4C65-A642-5382A96A1B19}"/>
              </a:ext>
              <a:ext uri="{C183D7F6-B498-43B3-948B-1728B52AA6E4}">
                <adec:decorative xmlns:adec="http://schemas.microsoft.com/office/drawing/2017/decorative" val="1"/>
              </a:ext>
            </a:extLst>
          </p:cNvPr>
          <p:cNvPicPr>
            <a:picLocks noChangeAspect="1"/>
          </p:cNvPicPr>
          <p:nvPr/>
        </p:nvPicPr>
        <p:blipFill rotWithShape="1">
          <a:blip r:embed="rId4"/>
          <a:srcRect l="22196" t="22982" r="25639" b="23410"/>
          <a:stretch/>
        </p:blipFill>
        <p:spPr>
          <a:xfrm>
            <a:off x="428920" y="1571543"/>
            <a:ext cx="490946" cy="480718"/>
          </a:xfrm>
          <a:prstGeom prst="rect">
            <a:avLst/>
          </a:prstGeom>
        </p:spPr>
      </p:pic>
      <p:pic>
        <p:nvPicPr>
          <p:cNvPr id="21" name="Picture 20">
            <a:extLst>
              <a:ext uri="{FF2B5EF4-FFF2-40B4-BE49-F238E27FC236}">
                <a16:creationId xmlns:a16="http://schemas.microsoft.com/office/drawing/2014/main" id="{CD49448A-A8AC-4868-92D3-21D20C6F1017}"/>
              </a:ext>
              <a:ext uri="{C183D7F6-B498-43B3-948B-1728B52AA6E4}">
                <adec:decorative xmlns:adec="http://schemas.microsoft.com/office/drawing/2017/decorative" val="1"/>
              </a:ext>
            </a:extLst>
          </p:cNvPr>
          <p:cNvPicPr>
            <a:picLocks noChangeAspect="1"/>
          </p:cNvPicPr>
          <p:nvPr/>
        </p:nvPicPr>
        <p:blipFill rotWithShape="1">
          <a:blip r:embed="rId5"/>
          <a:srcRect l="25268" t="17419" r="26139" b="27380"/>
          <a:stretch/>
        </p:blipFill>
        <p:spPr>
          <a:xfrm>
            <a:off x="419099" y="2944851"/>
            <a:ext cx="484459" cy="524395"/>
          </a:xfrm>
          <a:prstGeom prst="rect">
            <a:avLst/>
          </a:prstGeom>
        </p:spPr>
      </p:pic>
      <p:pic>
        <p:nvPicPr>
          <p:cNvPr id="23" name="Picture 22">
            <a:extLst>
              <a:ext uri="{FF2B5EF4-FFF2-40B4-BE49-F238E27FC236}">
                <a16:creationId xmlns:a16="http://schemas.microsoft.com/office/drawing/2014/main" id="{A97A2199-A0B9-4AFD-A41F-69BCE677671C}"/>
              </a:ext>
              <a:ext uri="{C183D7F6-B498-43B3-948B-1728B52AA6E4}">
                <adec:decorative xmlns:adec="http://schemas.microsoft.com/office/drawing/2017/decorative" val="1"/>
              </a:ext>
            </a:extLst>
          </p:cNvPr>
          <p:cNvPicPr>
            <a:picLocks noChangeAspect="1"/>
          </p:cNvPicPr>
          <p:nvPr/>
        </p:nvPicPr>
        <p:blipFill rotWithShape="1">
          <a:blip r:embed="rId6"/>
          <a:srcRect l="21415" t="19287" r="23397" b="27129"/>
          <a:stretch/>
        </p:blipFill>
        <p:spPr>
          <a:xfrm>
            <a:off x="6412560" y="1524653"/>
            <a:ext cx="519625" cy="480718"/>
          </a:xfrm>
          <a:prstGeom prst="rect">
            <a:avLst/>
          </a:prstGeom>
        </p:spPr>
      </p:pic>
      <p:pic>
        <p:nvPicPr>
          <p:cNvPr id="27" name="Picture 26">
            <a:extLst>
              <a:ext uri="{FF2B5EF4-FFF2-40B4-BE49-F238E27FC236}">
                <a16:creationId xmlns:a16="http://schemas.microsoft.com/office/drawing/2014/main" id="{294BFE00-BC3F-40DA-8507-017CED65C078}"/>
              </a:ext>
              <a:ext uri="{C183D7F6-B498-43B3-948B-1728B52AA6E4}">
                <adec:decorative xmlns:adec="http://schemas.microsoft.com/office/drawing/2017/decorative" val="1"/>
              </a:ext>
            </a:extLst>
          </p:cNvPr>
          <p:cNvPicPr>
            <a:picLocks noChangeAspect="1"/>
          </p:cNvPicPr>
          <p:nvPr/>
        </p:nvPicPr>
        <p:blipFill rotWithShape="1">
          <a:blip r:embed="rId7"/>
          <a:srcRect l="23402" t="14270" r="24171" b="20297"/>
          <a:stretch/>
        </p:blipFill>
        <p:spPr>
          <a:xfrm>
            <a:off x="6439247" y="4480903"/>
            <a:ext cx="492691" cy="585910"/>
          </a:xfrm>
          <a:prstGeom prst="rect">
            <a:avLst/>
          </a:prstGeom>
        </p:spPr>
      </p:pic>
      <p:pic>
        <p:nvPicPr>
          <p:cNvPr id="31" name="Picture 30">
            <a:extLst>
              <a:ext uri="{FF2B5EF4-FFF2-40B4-BE49-F238E27FC236}">
                <a16:creationId xmlns:a16="http://schemas.microsoft.com/office/drawing/2014/main" id="{4B7B3825-75BE-49D6-8AA0-06534082C4C0}"/>
              </a:ext>
              <a:ext uri="{C183D7F6-B498-43B3-948B-1728B52AA6E4}">
                <adec:decorative xmlns:adec="http://schemas.microsoft.com/office/drawing/2017/decorative" val="1"/>
              </a:ext>
            </a:extLst>
          </p:cNvPr>
          <p:cNvPicPr>
            <a:picLocks noChangeAspect="1"/>
          </p:cNvPicPr>
          <p:nvPr/>
        </p:nvPicPr>
        <p:blipFill rotWithShape="1">
          <a:blip r:embed="rId8"/>
          <a:srcRect l="18867" t="21625" r="20284" b="20443"/>
          <a:stretch/>
        </p:blipFill>
        <p:spPr>
          <a:xfrm>
            <a:off x="6396345" y="2944851"/>
            <a:ext cx="535593" cy="488262"/>
          </a:xfrm>
          <a:prstGeom prst="rect">
            <a:avLst/>
          </a:prstGeom>
        </p:spPr>
      </p:pic>
      <p:sp>
        <p:nvSpPr>
          <p:cNvPr id="11" name="Rectangle 10">
            <a:extLst>
              <a:ext uri="{FF2B5EF4-FFF2-40B4-BE49-F238E27FC236}">
                <a16:creationId xmlns:a16="http://schemas.microsoft.com/office/drawing/2014/main" id="{194C00B5-E0F3-47B7-97DD-869E80DD5D81}"/>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8ADDA6E-0C50-4BE9-A14A-12B79A5C1598}"/>
              </a:ext>
            </a:extLst>
          </p:cNvPr>
          <p:cNvSpPr>
            <a:spLocks noGrp="1"/>
          </p:cNvSpPr>
          <p:nvPr>
            <p:ph type="title"/>
          </p:nvPr>
        </p:nvSpPr>
        <p:spPr>
          <a:xfrm>
            <a:off x="588263" y="457200"/>
            <a:ext cx="11018520" cy="553998"/>
          </a:xfrm>
        </p:spPr>
        <p:txBody>
          <a:bodyPr>
            <a:normAutofit fontScale="90000"/>
          </a:bodyPr>
          <a:lstStyle/>
          <a:p>
            <a:r>
              <a:rPr lang="en-US"/>
              <a:t>Teams platform is built for flexibility</a:t>
            </a:r>
          </a:p>
        </p:txBody>
      </p:sp>
      <p:sp>
        <p:nvSpPr>
          <p:cNvPr id="3" name="Rectangle 2">
            <a:extLst>
              <a:ext uri="{FF2B5EF4-FFF2-40B4-BE49-F238E27FC236}">
                <a16:creationId xmlns:a16="http://schemas.microsoft.com/office/drawing/2014/main" id="{1BBD723A-C384-40F9-BBCB-79A5C66CE033}"/>
              </a:ext>
            </a:extLst>
          </p:cNvPr>
          <p:cNvSpPr/>
          <p:nvPr/>
        </p:nvSpPr>
        <p:spPr>
          <a:xfrm>
            <a:off x="6931938" y="5688221"/>
            <a:ext cx="4674844" cy="907941"/>
          </a:xfrm>
          <a:prstGeom prst="rect">
            <a:avLst/>
          </a:prstGeom>
        </p:spPr>
        <p:txBody>
          <a:bodyPr wrap="square">
            <a:spAutoFit/>
          </a:bodyPr>
          <a:lstStyle/>
          <a:p>
            <a:r>
              <a:rPr lang="en-GB" sz="2000" b="1" dirty="0">
                <a:solidFill>
                  <a:srgbClr val="4B53BC"/>
                </a:solidFill>
                <a:latin typeface="Segoe UI Semibold" panose="020B0502040204020203" pitchFamily="34" charset="0"/>
                <a:cs typeface="Segoe UI Semibold" panose="020B0502040204020203" pitchFamily="34" charset="0"/>
              </a:rPr>
              <a:t>Webhooks and Connectors</a:t>
            </a:r>
          </a:p>
          <a:p>
            <a:r>
              <a:rPr lang="en-US" sz="1100" dirty="0">
                <a:solidFill>
                  <a:srgbClr val="F3F3F3">
                    <a:lumMod val="25000"/>
                  </a:srgbClr>
                </a:solidFill>
                <a:latin typeface="Segoe UI" panose="020B0502040204020203" pitchFamily="34" charset="0"/>
                <a:cs typeface="Segoe UI" panose="020B0502040204020203" pitchFamily="34" charset="0"/>
              </a:rPr>
              <a:t>Enabling external services to post messages to the conversation, and your users to send messages to your service. You can take advantage of cards and card actions to create rich, actionable messages.</a:t>
            </a:r>
            <a:endParaRPr lang="en-GB" sz="1100" dirty="0">
              <a:solidFill>
                <a:srgbClr val="F3F3F3">
                  <a:lumMod val="25000"/>
                </a:srgbClr>
              </a:solidFill>
              <a:latin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628F6362-5D09-4B30-A92F-01E93837C1F0}"/>
              </a:ext>
              <a:ext uri="{C183D7F6-B498-43B3-948B-1728B52AA6E4}">
                <adec:decorative xmlns:adec="http://schemas.microsoft.com/office/drawing/2017/decorative" val="1"/>
              </a:ext>
            </a:extLst>
          </p:cNvPr>
          <p:cNvPicPr>
            <a:picLocks noChangeAspect="1"/>
          </p:cNvPicPr>
          <p:nvPr/>
        </p:nvPicPr>
        <p:blipFill rotWithShape="1">
          <a:blip r:embed="rId3"/>
          <a:srcRect l="25059" t="22686" r="24776" b="24171"/>
          <a:stretch/>
        </p:blipFill>
        <p:spPr>
          <a:xfrm>
            <a:off x="6447479" y="5616733"/>
            <a:ext cx="484459" cy="489933"/>
          </a:xfrm>
          <a:prstGeom prst="rect">
            <a:avLst/>
          </a:prstGeom>
        </p:spPr>
      </p:pic>
    </p:spTree>
    <p:extLst>
      <p:ext uri="{BB962C8B-B14F-4D97-AF65-F5344CB8AC3E}">
        <p14:creationId xmlns:p14="http://schemas.microsoft.com/office/powerpoint/2010/main" val="2147702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TotalTime>
  <Words>7183</Words>
  <Application>Microsoft Office PowerPoint</Application>
  <PresentationFormat>Widescreen</PresentationFormat>
  <Paragraphs>851</Paragraphs>
  <Slides>65</Slides>
  <Notes>62</Notes>
  <HiddenSlides>1</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78" baseType="lpstr">
      <vt:lpstr>Arial</vt:lpstr>
      <vt:lpstr>Calibri</vt:lpstr>
      <vt:lpstr>Calibri Light</vt:lpstr>
      <vt:lpstr>Consolas</vt:lpstr>
      <vt:lpstr>Segoe UI</vt:lpstr>
      <vt:lpstr>Segoe UI Light</vt:lpstr>
      <vt:lpstr>Segoe UI Semibold</vt:lpstr>
      <vt:lpstr>Segoe UI Semilight</vt:lpstr>
      <vt:lpstr>SFMono-Regular</vt:lpstr>
      <vt:lpstr>Wingdings</vt:lpstr>
      <vt:lpstr>Office Theme</vt:lpstr>
      <vt:lpstr>1_Office Theme</vt:lpstr>
      <vt:lpstr>Bitmap Image</vt:lpstr>
      <vt:lpstr>Building Apps and Solutions with Microsoft Teams</vt:lpstr>
      <vt:lpstr>Microsoft Teams</vt:lpstr>
      <vt:lpstr>Microsoft Teams Platform</vt:lpstr>
      <vt:lpstr>Apps In Teams</vt:lpstr>
      <vt:lpstr>So, where do you start?</vt:lpstr>
      <vt:lpstr>Evolve how your people work, with the tools they need</vt:lpstr>
      <vt:lpstr>App scenarios across industries and horizontals…</vt:lpstr>
      <vt:lpstr>Microsoft Teams provides a powerful and extensible platform</vt:lpstr>
      <vt:lpstr>Teams platform is built for flexibility</vt:lpstr>
      <vt:lpstr>Build for individuals and groups</vt:lpstr>
      <vt:lpstr>Easy to distribute to your customers</vt:lpstr>
      <vt:lpstr>Building scenarios</vt:lpstr>
      <vt:lpstr>A Microsoft Teams app</vt:lpstr>
      <vt:lpstr>Building apps</vt:lpstr>
      <vt:lpstr>PowerPoint Presentation</vt:lpstr>
      <vt:lpstr>App Studio</vt:lpstr>
      <vt:lpstr>Step 1: Get App Studio from Store</vt:lpstr>
      <vt:lpstr>Step 2. Go to App Studio, create an app</vt:lpstr>
      <vt:lpstr>Step 3: App details</vt:lpstr>
      <vt:lpstr>Step 4: Add existing Bot</vt:lpstr>
      <vt:lpstr>Step 5: Add domain to validate &amp; install</vt:lpstr>
      <vt:lpstr>Step 6: Test your skill</vt:lpstr>
      <vt:lpstr>Start Building today!</vt:lpstr>
      <vt:lpstr>PowerPoint Presentation</vt:lpstr>
      <vt:lpstr>PowerPoint Presentation</vt:lpstr>
      <vt:lpstr>Have a conversation about work items</vt:lpstr>
      <vt:lpstr>Have a conversation about work items</vt:lpstr>
      <vt:lpstr>Have a conversation about work items</vt:lpstr>
      <vt:lpstr>Static Tabs</vt:lpstr>
      <vt:lpstr>Static Tabs - Manifest</vt:lpstr>
      <vt:lpstr>Tab Configuration and Content</vt:lpstr>
      <vt:lpstr>PowerPoint Presentation</vt:lpstr>
      <vt:lpstr>Share a sales report</vt:lpstr>
      <vt:lpstr>Share a sales report</vt:lpstr>
      <vt:lpstr>Share a sales report</vt:lpstr>
      <vt:lpstr>Convert chat to a sales opportunity</vt:lpstr>
      <vt:lpstr>Convert chat to a sales opportunity</vt:lpstr>
      <vt:lpstr>Convert chat to a sales opportunity</vt:lpstr>
      <vt:lpstr>Message Extensions in App Manifest</vt:lpstr>
      <vt:lpstr>Creating Message Action from Extension</vt:lpstr>
      <vt:lpstr>PowerPoint Presentation</vt:lpstr>
      <vt:lpstr>Conversations</vt:lpstr>
      <vt:lpstr>Notification only bots</vt:lpstr>
      <vt:lpstr>Send and Receive file</vt:lpstr>
      <vt:lpstr>Enable send and receive</vt:lpstr>
      <vt:lpstr>Submit a social media post for approval</vt:lpstr>
      <vt:lpstr>Submit a social media post for approval</vt:lpstr>
      <vt:lpstr>Submit a social media post for approval</vt:lpstr>
      <vt:lpstr>Look up a place to eat</vt:lpstr>
      <vt:lpstr>Look up a place to eat</vt:lpstr>
      <vt:lpstr>Look up a place to eat</vt:lpstr>
      <vt:lpstr>Create a team, add members, and a message</vt:lpstr>
      <vt:lpstr>Create a team, add members, and a message</vt:lpstr>
      <vt:lpstr>Create a team, add members, and a message</vt:lpstr>
      <vt:lpstr>Your “task” hub</vt:lpstr>
      <vt:lpstr>Your “task” hub</vt:lpstr>
      <vt:lpstr>Your “task” hub</vt:lpstr>
      <vt:lpstr>PowerPoint Presentation</vt:lpstr>
      <vt:lpstr>Meeting Apps extensibility</vt:lpstr>
      <vt:lpstr>Unified meetings apps concept</vt:lpstr>
      <vt:lpstr>Unified meetings apps concept</vt:lpstr>
      <vt:lpstr>Enable your app for Teams meetings</vt:lpstr>
      <vt:lpstr>Configure your app for meeting scenarios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18</cp:revision>
  <dcterms:created xsi:type="dcterms:W3CDTF">2022-08-15T10:36:33Z</dcterms:created>
  <dcterms:modified xsi:type="dcterms:W3CDTF">2022-08-20T05:58:25Z</dcterms:modified>
</cp:coreProperties>
</file>